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81" r:id="rId2"/>
    <p:sldId id="385" r:id="rId3"/>
    <p:sldId id="282" r:id="rId4"/>
    <p:sldId id="283" r:id="rId5"/>
    <p:sldId id="284" r:id="rId6"/>
    <p:sldId id="358" r:id="rId7"/>
    <p:sldId id="286" r:id="rId8"/>
    <p:sldId id="287" r:id="rId9"/>
    <p:sldId id="288" r:id="rId10"/>
    <p:sldId id="289" r:id="rId11"/>
    <p:sldId id="290" r:id="rId12"/>
    <p:sldId id="292" r:id="rId13"/>
    <p:sldId id="296" r:id="rId14"/>
    <p:sldId id="294" r:id="rId15"/>
    <p:sldId id="293" r:id="rId16"/>
    <p:sldId id="298" r:id="rId17"/>
    <p:sldId id="342" r:id="rId18"/>
    <p:sldId id="297" r:id="rId19"/>
    <p:sldId id="299" r:id="rId20"/>
    <p:sldId id="300" r:id="rId21"/>
    <p:sldId id="301" r:id="rId22"/>
    <p:sldId id="321" r:id="rId23"/>
    <p:sldId id="323" r:id="rId24"/>
    <p:sldId id="291" r:id="rId25"/>
    <p:sldId id="302" r:id="rId26"/>
    <p:sldId id="303" r:id="rId27"/>
    <p:sldId id="304" r:id="rId28"/>
    <p:sldId id="317" r:id="rId29"/>
    <p:sldId id="305" r:id="rId30"/>
    <p:sldId id="306" r:id="rId31"/>
    <p:sldId id="307" r:id="rId32"/>
    <p:sldId id="308" r:id="rId33"/>
    <p:sldId id="309" r:id="rId34"/>
    <p:sldId id="343" r:id="rId35"/>
    <p:sldId id="344" r:id="rId36"/>
    <p:sldId id="310" r:id="rId37"/>
    <p:sldId id="311" r:id="rId38"/>
    <p:sldId id="312" r:id="rId39"/>
    <p:sldId id="313" r:id="rId40"/>
    <p:sldId id="314" r:id="rId41"/>
    <p:sldId id="316" r:id="rId42"/>
    <p:sldId id="315" r:id="rId43"/>
    <p:sldId id="325" r:id="rId44"/>
    <p:sldId id="359" r:id="rId45"/>
    <p:sldId id="319" r:id="rId46"/>
    <p:sldId id="327" r:id="rId47"/>
    <p:sldId id="328" r:id="rId48"/>
    <p:sldId id="341" r:id="rId49"/>
    <p:sldId id="326" r:id="rId50"/>
    <p:sldId id="322" r:id="rId51"/>
    <p:sldId id="330" r:id="rId52"/>
    <p:sldId id="331" r:id="rId53"/>
    <p:sldId id="332" r:id="rId54"/>
    <p:sldId id="333" r:id="rId55"/>
    <p:sldId id="334" r:id="rId56"/>
    <p:sldId id="335" r:id="rId57"/>
    <p:sldId id="353" r:id="rId58"/>
    <p:sldId id="336" r:id="rId59"/>
    <p:sldId id="337" r:id="rId60"/>
    <p:sldId id="340" r:id="rId61"/>
    <p:sldId id="339" r:id="rId62"/>
    <p:sldId id="354" r:id="rId63"/>
    <p:sldId id="338" r:id="rId64"/>
    <p:sldId id="346" r:id="rId65"/>
    <p:sldId id="347" r:id="rId66"/>
    <p:sldId id="348" r:id="rId67"/>
    <p:sldId id="349" r:id="rId68"/>
    <p:sldId id="350" r:id="rId69"/>
    <p:sldId id="383" r:id="rId70"/>
    <p:sldId id="384" r:id="rId71"/>
    <p:sldId id="351" r:id="rId72"/>
    <p:sldId id="352" r:id="rId73"/>
    <p:sldId id="360" r:id="rId74"/>
    <p:sldId id="361" r:id="rId75"/>
    <p:sldId id="362" r:id="rId76"/>
    <p:sldId id="368" r:id="rId77"/>
    <p:sldId id="366" r:id="rId78"/>
    <p:sldId id="364" r:id="rId79"/>
    <p:sldId id="363" r:id="rId80"/>
    <p:sldId id="373" r:id="rId81"/>
    <p:sldId id="365" r:id="rId82"/>
    <p:sldId id="367" r:id="rId83"/>
    <p:sldId id="369" r:id="rId84"/>
    <p:sldId id="370" r:id="rId85"/>
    <p:sldId id="371" r:id="rId86"/>
    <p:sldId id="372" r:id="rId87"/>
    <p:sldId id="374" r:id="rId88"/>
    <p:sldId id="375" r:id="rId89"/>
    <p:sldId id="377" r:id="rId90"/>
    <p:sldId id="378" r:id="rId91"/>
    <p:sldId id="379" r:id="rId92"/>
    <p:sldId id="318" r:id="rId93"/>
    <p:sldId id="356" r:id="rId94"/>
    <p:sldId id="380" r:id="rId95"/>
    <p:sldId id="382" r:id="rId96"/>
    <p:sldId id="355" r:id="rId97"/>
    <p:sldId id="320" r:id="rId98"/>
    <p:sldId id="381" r:id="rId99"/>
    <p:sldId id="345" r:id="rId100"/>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160" autoAdjust="0"/>
  </p:normalViewPr>
  <p:slideViewPr>
    <p:cSldViewPr>
      <p:cViewPr>
        <p:scale>
          <a:sx n="63" d="100"/>
          <a:sy n="63" d="100"/>
        </p:scale>
        <p:origin x="-1824"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notesMaster" Target="notesMasters/notesMaster1.xml"/><Relationship Id="rId102" Type="http://schemas.openxmlformats.org/officeDocument/2006/relationships/printerSettings" Target="printerSettings/printerSettings1.bin"/><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8AE7932-8A06-4EA8-ACAA-7DB9A4E87FD6}" type="datetimeFigureOut">
              <a:rPr lang="pt-BR"/>
              <a:pPr>
                <a:defRPr/>
              </a:pPr>
              <a:t>03/07/13</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smtClean="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7366AAF-AEC8-4A5B-84E2-044F67193B0A}" type="slidenum">
              <a:rPr lang="pt-BR"/>
              <a:pPr>
                <a:defRPr/>
              </a:pPr>
              <a:t>‹#›</a:t>
            </a:fld>
            <a:endParaRPr lang="pt-BR"/>
          </a:p>
        </p:txBody>
      </p:sp>
    </p:spTree>
    <p:extLst>
      <p:ext uri="{BB962C8B-B14F-4D97-AF65-F5344CB8AC3E}">
        <p14:creationId xmlns:p14="http://schemas.microsoft.com/office/powerpoint/2010/main" val="25053495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Chord_progression" TargetMode="External"/><Relationship Id="rId4" Type="http://schemas.openxmlformats.org/officeDocument/2006/relationships/hyperlink" Target="http://en.wikipedia.org/wiki/Chord_chart"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A imagem de fundo é</a:t>
            </a:r>
            <a:r>
              <a:rPr lang="pt-BR" baseline="0" dirty="0" smtClean="0"/>
              <a:t> retirada do material de </a:t>
            </a:r>
            <a:r>
              <a:rPr lang="pt-BR" baseline="0" dirty="0" err="1" smtClean="0"/>
              <a:t>Annakaisa</a:t>
            </a:r>
            <a:r>
              <a:rPr lang="pt-BR" baseline="0" dirty="0" smtClean="0"/>
              <a:t> </a:t>
            </a:r>
            <a:r>
              <a:rPr lang="pt-BR" baseline="0" dirty="0" err="1" smtClean="0"/>
              <a:t>Kultima</a:t>
            </a:r>
            <a:r>
              <a:rPr lang="pt-BR" baseline="0" dirty="0" smtClean="0"/>
              <a:t>, organizadora da </a:t>
            </a:r>
            <a:r>
              <a:rPr lang="pt-BR" baseline="0" dirty="0" err="1" smtClean="0"/>
              <a:t>Finnish</a:t>
            </a:r>
            <a:r>
              <a:rPr lang="pt-BR" baseline="0" dirty="0" smtClean="0"/>
              <a:t> Game Jam.</a:t>
            </a:r>
          </a:p>
          <a:p>
            <a:endParaRPr lang="pt-BR" dirty="0"/>
          </a:p>
        </p:txBody>
      </p:sp>
      <p:sp>
        <p:nvSpPr>
          <p:cNvPr id="4" name="Espaço Reservado para Número de Slide 3"/>
          <p:cNvSpPr>
            <a:spLocks noGrp="1"/>
          </p:cNvSpPr>
          <p:nvPr>
            <p:ph type="sldNum" sz="quarter" idx="10"/>
          </p:nvPr>
        </p:nvSpPr>
        <p:spPr/>
        <p:txBody>
          <a:bodyPr/>
          <a:lstStyle/>
          <a:p>
            <a:pPr>
              <a:defRPr/>
            </a:pPr>
            <a:fld id="{17366AAF-AEC8-4A5B-84E2-044F67193B0A}" type="slidenum">
              <a:rPr lang="pt-BR" smtClean="0"/>
              <a:pPr>
                <a:defRPr/>
              </a:pPr>
              <a:t>1</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17366AAF-AEC8-4A5B-84E2-044F67193B0A}" type="slidenum">
              <a:rPr lang="pt-BR" smtClean="0"/>
              <a:pPr>
                <a:defRPr/>
              </a:pPr>
              <a:t>12</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http://en.wikipedia.org/wiki/Hackathon</a:t>
            </a:r>
          </a:p>
          <a:p>
            <a:r>
              <a:rPr lang="pt-BR" dirty="0" smtClean="0"/>
              <a:t>http://www.indiegamejam.com/igj0/index.html</a:t>
            </a:r>
          </a:p>
          <a:p>
            <a:r>
              <a:rPr lang="pt-BR" dirty="0" smtClean="0"/>
              <a:t>Fonte das imagens:</a:t>
            </a:r>
          </a:p>
          <a:p>
            <a:r>
              <a:rPr lang="pt-BR" dirty="0" smtClean="0"/>
              <a:t>http://library.missouristate.edu/projects/jamsessions/images/FREM025.jpg</a:t>
            </a:r>
          </a:p>
          <a:p>
            <a:r>
              <a:rPr lang="pt-BR" dirty="0" smtClean="0"/>
              <a:t>http://1.bp.blogspot.com/_aoo3uKQomE4/SUgNuXd1UNI/AAAAAAAABPc/2QK01emQ77U/s1600/JamSession_0097.jpg</a:t>
            </a:r>
          </a:p>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http://www.indiegamejam.com/igj0/images/igj.jpg</a:t>
            </a:r>
          </a:p>
          <a:p>
            <a:endParaRPr lang="pt-BR" dirty="0" smtClean="0"/>
          </a:p>
          <a:p>
            <a:r>
              <a:rPr lang="en-US" dirty="0" smtClean="0"/>
              <a:t>A </a:t>
            </a:r>
            <a:r>
              <a:rPr lang="en-US" b="1" dirty="0" smtClean="0"/>
              <a:t>jam session</a:t>
            </a:r>
            <a:r>
              <a:rPr lang="en-US" dirty="0" smtClean="0"/>
              <a:t> is a musical event, process, or activity where musicians play (i.e. "jam") by improvising without extensive preparation or predefined arrangements. Jam sessions are often used by musicians to develop new material (music), find suitable arrangements, or simply as a social gathering and communal practice session. Jam sessions may be based upon existing songs or forms, may be loosely based on an agreed </a:t>
            </a:r>
            <a:r>
              <a:rPr lang="en-US" dirty="0" smtClean="0">
                <a:hlinkClick r:id="rId3" tooltip="Chord progression"/>
              </a:rPr>
              <a:t>chord progression</a:t>
            </a:r>
            <a:r>
              <a:rPr lang="en-US" dirty="0" smtClean="0"/>
              <a:t> or </a:t>
            </a:r>
            <a:r>
              <a:rPr lang="en-US" dirty="0" smtClean="0">
                <a:hlinkClick r:id="rId4" tooltip="Chord chart"/>
              </a:rPr>
              <a:t>chart</a:t>
            </a:r>
            <a:r>
              <a:rPr lang="en-US" dirty="0" smtClean="0"/>
              <a:t> suggested by one participant, or may be wholly improvisational. Jam sessions can range from very loose gatherings of amateurs to evenings where a jam session coordinator acts as a "gatekeeper" to ensure that only appropriate-level performers take the stage, to sophisticated improvised recording sessions by professionals which are intended to be edited and released to the public.</a:t>
            </a:r>
            <a:endParaRPr lang="pt-BR" dirty="0" smtClean="0"/>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17366AAF-AEC8-4A5B-84E2-044F67193B0A}" type="slidenum">
              <a:rPr lang="pt-BR" smtClean="0"/>
              <a:pPr>
                <a:defRPr/>
              </a:pPr>
              <a:t>13</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Imagem original:</a:t>
            </a:r>
          </a:p>
          <a:p>
            <a:r>
              <a:rPr lang="pt-BR" dirty="0" smtClean="0"/>
              <a:t>http://timenewsfeed.files.wordpress.com/2012/04/faces.jpg?w=480&amp;h=320&amp;</a:t>
            </a:r>
            <a:r>
              <a:rPr lang="pt-BR" dirty="0" err="1" smtClean="0"/>
              <a:t>crop</a:t>
            </a:r>
            <a:r>
              <a:rPr lang="pt-BR" dirty="0" smtClean="0"/>
              <a:t>=1</a:t>
            </a:r>
          </a:p>
          <a:p>
            <a:endParaRPr lang="pt-BR" dirty="0"/>
          </a:p>
        </p:txBody>
      </p:sp>
      <p:sp>
        <p:nvSpPr>
          <p:cNvPr id="4" name="Espaço Reservado para Número de Slide 3"/>
          <p:cNvSpPr>
            <a:spLocks noGrp="1"/>
          </p:cNvSpPr>
          <p:nvPr>
            <p:ph type="sldNum" sz="quarter" idx="10"/>
          </p:nvPr>
        </p:nvSpPr>
        <p:spPr/>
        <p:txBody>
          <a:bodyPr/>
          <a:lstStyle/>
          <a:p>
            <a:pPr>
              <a:defRPr/>
            </a:pPr>
            <a:fld id="{17366AAF-AEC8-4A5B-84E2-044F67193B0A}" type="slidenum">
              <a:rPr lang="pt-BR" smtClean="0"/>
              <a:pPr>
                <a:defRPr/>
              </a:pPr>
              <a:t>43</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en-US" dirty="0" smtClean="0"/>
              <a:t>100 </a:t>
            </a:r>
            <a:r>
              <a:rPr lang="en-US" dirty="0" err="1" smtClean="0"/>
              <a:t>reais</a:t>
            </a:r>
            <a:r>
              <a:rPr lang="en-US" dirty="0" smtClean="0"/>
              <a:t>?</a:t>
            </a:r>
            <a:endParaRPr lang="pt-BR" dirty="0"/>
          </a:p>
        </p:txBody>
      </p:sp>
      <p:sp>
        <p:nvSpPr>
          <p:cNvPr id="4" name="Espaço Reservado para Número de Slide 3"/>
          <p:cNvSpPr>
            <a:spLocks noGrp="1"/>
          </p:cNvSpPr>
          <p:nvPr>
            <p:ph type="sldNum" sz="quarter" idx="10"/>
          </p:nvPr>
        </p:nvSpPr>
        <p:spPr/>
        <p:txBody>
          <a:bodyPr/>
          <a:lstStyle/>
          <a:p>
            <a:pPr>
              <a:defRPr/>
            </a:pPr>
            <a:fld id="{17366AAF-AEC8-4A5B-84E2-044F67193B0A}" type="slidenum">
              <a:rPr lang="pt-BR" smtClean="0"/>
              <a:pPr>
                <a:defRPr/>
              </a:pPr>
              <a:t>66</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Imagem</a:t>
            </a:r>
            <a:r>
              <a:rPr lang="en-US" dirty="0" smtClean="0"/>
              <a:t> </a:t>
            </a:r>
            <a:r>
              <a:rPr lang="en-US" dirty="0" err="1" smtClean="0"/>
              <a:t>retirada</a:t>
            </a:r>
            <a:r>
              <a:rPr lang="en-US" dirty="0" smtClean="0"/>
              <a:t> da</a:t>
            </a:r>
            <a:r>
              <a:rPr lang="en-US" baseline="0" dirty="0" smtClean="0"/>
              <a:t> </a:t>
            </a:r>
            <a:r>
              <a:rPr lang="en-US" baseline="0" dirty="0" err="1" smtClean="0"/>
              <a:t>apresentação</a:t>
            </a:r>
            <a:r>
              <a:rPr lang="en-US" baseline="0" dirty="0" smtClean="0"/>
              <a:t> do Rodrigo </a:t>
            </a:r>
            <a:r>
              <a:rPr lang="en-US" baseline="0" dirty="0" err="1" smtClean="0"/>
              <a:t>para</a:t>
            </a:r>
            <a:r>
              <a:rPr lang="en-US" baseline="0" dirty="0" smtClean="0"/>
              <a:t> a GGJ 12:</a:t>
            </a:r>
          </a:p>
          <a:p>
            <a:r>
              <a:rPr lang="en-US" dirty="0" smtClean="0"/>
              <a:t>http://</a:t>
            </a:r>
            <a:r>
              <a:rPr lang="en-US" dirty="0" err="1" smtClean="0"/>
              <a:t>higherorderfun.com</a:t>
            </a:r>
            <a:r>
              <a:rPr lang="en-US" dirty="0" smtClean="0"/>
              <a:t>/stuff/ggj12_presentation.pdf</a:t>
            </a:r>
          </a:p>
          <a:p>
            <a:endParaRPr lang="en-US" dirty="0"/>
          </a:p>
        </p:txBody>
      </p:sp>
      <p:sp>
        <p:nvSpPr>
          <p:cNvPr id="4" name="Slide Number Placeholder 3"/>
          <p:cNvSpPr>
            <a:spLocks noGrp="1"/>
          </p:cNvSpPr>
          <p:nvPr>
            <p:ph type="sldNum" sz="quarter" idx="10"/>
          </p:nvPr>
        </p:nvSpPr>
        <p:spPr/>
        <p:txBody>
          <a:bodyPr/>
          <a:lstStyle/>
          <a:p>
            <a:pPr>
              <a:defRPr/>
            </a:pPr>
            <a:fld id="{17366AAF-AEC8-4A5B-84E2-044F67193B0A}" type="slidenum">
              <a:rPr lang="pt-BR" smtClean="0"/>
              <a:pPr>
                <a:defRPr/>
              </a:pPr>
              <a:t>69</a:t>
            </a:fld>
            <a:endParaRPr lang="pt-BR"/>
          </a:p>
        </p:txBody>
      </p:sp>
    </p:spTree>
    <p:extLst>
      <p:ext uri="{BB962C8B-B14F-4D97-AF65-F5344CB8AC3E}">
        <p14:creationId xmlns:p14="http://schemas.microsoft.com/office/powerpoint/2010/main" val="179201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2E41DD7A-A2EA-4C6A-AE87-736277E417EF}" type="datetimeFigureOut">
              <a:rPr lang="pt-BR"/>
              <a:pPr>
                <a:defRPr/>
              </a:pPr>
              <a:t>03/07/13</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a:xfrm>
            <a:off x="611188" y="6381750"/>
            <a:ext cx="2133600" cy="365125"/>
          </a:xfrm>
        </p:spPr>
        <p:txBody>
          <a:bodyPr/>
          <a:lstStyle>
            <a:lvl1pPr>
              <a:defRPr/>
            </a:lvl1pPr>
          </a:lstStyle>
          <a:p>
            <a:pPr>
              <a:defRPr/>
            </a:pPr>
            <a:fld id="{8564E090-6553-4A5E-845B-BB4CD5791883}" type="slidenum">
              <a:rPr lang="pt-BR"/>
              <a:pPr>
                <a:defRPr/>
              </a:pPr>
              <a:t>‹#›</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24DAB1F8-8EBA-4D6C-98A3-1694A685CF6B}" type="datetimeFigureOut">
              <a:rPr lang="pt-BR"/>
              <a:pPr>
                <a:defRPr/>
              </a:pPr>
              <a:t>03/07/13</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F3D11A24-B01A-461E-A537-B8D834D54ED9}" type="slidenum">
              <a:rPr lang="pt-BR"/>
              <a:pPr>
                <a:defRPr/>
              </a:pPr>
              <a:t>‹#›</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58EDCDF7-1FC1-4C78-A752-2A1506C7C433}" type="datetimeFigureOut">
              <a:rPr lang="pt-BR"/>
              <a:pPr>
                <a:defRPr/>
              </a:pPr>
              <a:t>03/07/13</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AC8BF873-0E12-4EB7-8A1C-5CFB6A633DFF}" type="slidenum">
              <a:rPr lang="pt-BR"/>
              <a:pPr>
                <a:defRPr/>
              </a:pPr>
              <a:t>‹#›</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B57EF7B3-3FD7-4868-ABD3-C831AAAE1356}" type="datetimeFigureOut">
              <a:rPr lang="pt-BR"/>
              <a:pPr>
                <a:defRPr/>
              </a:pPr>
              <a:t>03/07/13</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C101BCA2-AA37-4C18-8F57-0153E2009763}" type="slidenum">
              <a:rPr lang="pt-BR"/>
              <a:pPr>
                <a:defRPr/>
              </a:pPr>
              <a:t>‹#›</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9EFD3EFD-2022-4619-B9B7-9CD90BA21B99}" type="datetimeFigureOut">
              <a:rPr lang="pt-BR"/>
              <a:pPr>
                <a:defRPr/>
              </a:pPr>
              <a:t>03/07/13</a:t>
            </a:fld>
            <a:endParaRPr lang="pt-BR"/>
          </a:p>
        </p:txBody>
      </p:sp>
      <p:sp>
        <p:nvSpPr>
          <p:cNvPr id="6"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B8A83EBE-1AFA-4340-8367-1B5FA6D7B5E2}" type="slidenum">
              <a:rPr lang="pt-BR"/>
              <a:pPr>
                <a:defRPr/>
              </a:pPr>
              <a:t>‹#›</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217BF6E9-D48A-4166-938F-DDB817FC106C}" type="datetimeFigureOut">
              <a:rPr lang="pt-BR"/>
              <a:pPr>
                <a:defRPr/>
              </a:pPr>
              <a:t>03/07/13</a:t>
            </a:fld>
            <a:endParaRPr lang="pt-BR"/>
          </a:p>
        </p:txBody>
      </p:sp>
      <p:sp>
        <p:nvSpPr>
          <p:cNvPr id="8"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9" name="Espaço Reservado para Número de Slide 5"/>
          <p:cNvSpPr>
            <a:spLocks noGrp="1"/>
          </p:cNvSpPr>
          <p:nvPr>
            <p:ph type="sldNum" sz="quarter" idx="12"/>
          </p:nvPr>
        </p:nvSpPr>
        <p:spPr/>
        <p:txBody>
          <a:bodyPr/>
          <a:lstStyle>
            <a:lvl1pPr>
              <a:defRPr/>
            </a:lvl1pPr>
          </a:lstStyle>
          <a:p>
            <a:pPr>
              <a:defRPr/>
            </a:pPr>
            <a:fld id="{374D7B81-7108-4BBC-8A32-A3B9D2D38910}" type="slidenum">
              <a:rPr lang="pt-BR"/>
              <a:pPr>
                <a:defRPr/>
              </a:pPr>
              <a:t>‹#›</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F1018448-6DF6-4494-94B4-3EC83823D4CE}" type="datetimeFigureOut">
              <a:rPr lang="pt-BR"/>
              <a:pPr>
                <a:defRPr/>
              </a:pPr>
              <a:t>03/07/13</a:t>
            </a:fld>
            <a:endParaRPr lang="pt-BR"/>
          </a:p>
        </p:txBody>
      </p:sp>
      <p:sp>
        <p:nvSpPr>
          <p:cNvPr id="3"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4" name="Espaço Reservado para Número de Slide 5"/>
          <p:cNvSpPr>
            <a:spLocks noGrp="1"/>
          </p:cNvSpPr>
          <p:nvPr>
            <p:ph type="sldNum" sz="quarter" idx="12"/>
          </p:nvPr>
        </p:nvSpPr>
        <p:spPr/>
        <p:txBody>
          <a:bodyPr/>
          <a:lstStyle>
            <a:lvl1pPr>
              <a:defRPr/>
            </a:lvl1pPr>
          </a:lstStyle>
          <a:p>
            <a:pPr>
              <a:defRPr/>
            </a:pPr>
            <a:fld id="{1AE9912B-1A8F-422B-BDCE-231251887A37}" type="slidenum">
              <a:rPr lang="pt-BR"/>
              <a:pPr>
                <a:defRPr/>
              </a:pPr>
              <a:t>‹#›</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5258BDCF-FCB6-4F3E-8A69-FA8F9BAB84D4}" type="datetimeFigureOut">
              <a:rPr lang="pt-BR"/>
              <a:pPr>
                <a:defRPr/>
              </a:pPr>
              <a:t>03/07/13</a:t>
            </a:fld>
            <a:endParaRPr lang="pt-BR"/>
          </a:p>
        </p:txBody>
      </p:sp>
      <p:sp>
        <p:nvSpPr>
          <p:cNvPr id="6"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92631FFD-C6AE-4848-AB72-3363B793DFCC}" type="slidenum">
              <a:rPr lang="pt-BR"/>
              <a:pPr>
                <a:defRPr/>
              </a:pPr>
              <a:t>‹#›</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F36C3075-1670-4508-8446-FF63ACED9DCC}" type="datetimeFigureOut">
              <a:rPr lang="pt-BR"/>
              <a:pPr>
                <a:defRPr/>
              </a:pPr>
              <a:t>03/07/13</a:t>
            </a:fld>
            <a:endParaRPr lang="pt-BR"/>
          </a:p>
        </p:txBody>
      </p:sp>
      <p:sp>
        <p:nvSpPr>
          <p:cNvPr id="6"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DE7A5D52-7B19-4B06-B3FF-5480AA08DC03}" type="slidenum">
              <a:rPr lang="pt-BR"/>
              <a:pPr>
                <a:defRPr/>
              </a:pPr>
              <a:t>‹#›</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3D9E2DA1-F473-41B0-81AB-042BF599B506}" type="datetimeFigureOut">
              <a:rPr lang="pt-BR"/>
              <a:pPr>
                <a:defRPr/>
              </a:pPr>
              <a:t>03/07/13</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60F39938-93A2-4D00-A028-C7CFD1E9ABA7}" type="slidenum">
              <a:rPr lang="pt-BR"/>
              <a:pPr>
                <a:defRPr/>
              </a:pPr>
              <a:t>‹#›</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12" cstate="print"/>
          <a:srcRect/>
          <a:stretch>
            <a:fillRect/>
          </a:stretch>
        </p:blipFill>
        <p:spPr bwMode="auto">
          <a:xfrm>
            <a:off x="0" y="0"/>
            <a:ext cx="9144000" cy="6858000"/>
          </a:xfrm>
          <a:prstGeom prst="rect">
            <a:avLst/>
          </a:prstGeom>
          <a:noFill/>
          <a:ln w="9525">
            <a:noFill/>
            <a:miter lim="800000"/>
            <a:headEnd/>
            <a:tailEnd/>
          </a:ln>
        </p:spPr>
      </p:pic>
      <p:sp>
        <p:nvSpPr>
          <p:cNvPr id="1026" name="Espaço Reservado para Título 1"/>
          <p:cNvSpPr>
            <a:spLocks noGrp="1"/>
          </p:cNvSpPr>
          <p:nvPr>
            <p:ph type="title"/>
          </p:nvPr>
        </p:nvSpPr>
        <p:spPr bwMode="auto">
          <a:xfrm>
            <a:off x="2987824" y="332656"/>
            <a:ext cx="5688632" cy="13681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dirty="0" smtClean="0"/>
              <a:t>Clique para editar o estilo do título mestre</a:t>
            </a:r>
          </a:p>
        </p:txBody>
      </p:sp>
      <p:sp>
        <p:nvSpPr>
          <p:cNvPr id="1027" name="Espaço Reservado para Texto 2"/>
          <p:cNvSpPr>
            <a:spLocks noGrp="1"/>
          </p:cNvSpPr>
          <p:nvPr>
            <p:ph type="body" idx="1"/>
          </p:nvPr>
        </p:nvSpPr>
        <p:spPr bwMode="auto">
          <a:xfrm>
            <a:off x="251520" y="2492896"/>
            <a:ext cx="8435280" cy="36332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dirty="0" smtClean="0"/>
              <a:t>Clique para editar os estilos do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p>
        </p:txBody>
      </p:sp>
      <p:sp>
        <p:nvSpPr>
          <p:cNvPr id="6" name="Espaço Reservado para Número de Slide 5"/>
          <p:cNvSpPr>
            <a:spLocks noGrp="1"/>
          </p:cNvSpPr>
          <p:nvPr>
            <p:ph type="sldNum" sz="quarter" idx="4"/>
          </p:nvPr>
        </p:nvSpPr>
        <p:spPr>
          <a:xfrm>
            <a:off x="6804248" y="64928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0BCFE1F-F595-4A75-A912-786C055FBF56}" type="slidenum">
              <a:rPr lang="pt-BR"/>
              <a:pPr>
                <a:defRPr/>
              </a:pPr>
              <a:t>‹#›</a:t>
            </a:fld>
            <a:endParaRPr lang="pt-BR"/>
          </a:p>
        </p:txBody>
      </p:sp>
    </p:spTree>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7" r:id="rId4"/>
    <p:sldLayoutId id="2147483688" r:id="rId5"/>
    <p:sldLayoutId id="2147483690" r:id="rId6"/>
    <p:sldLayoutId id="2147483691" r:id="rId7"/>
    <p:sldLayoutId id="2147483692" r:id="rId8"/>
    <p:sldLayoutId id="2147483693" r:id="rId9"/>
    <p:sldLayoutId id="2147483694" r:id="rId10"/>
  </p:sldLayoutIdLst>
  <p:txStyles>
    <p:titleStyle>
      <a:lvl1pPr algn="l" rtl="0" eaLnBrk="0" fontAlgn="base" hangingPunct="0">
        <a:spcBef>
          <a:spcPct val="0"/>
        </a:spcBef>
        <a:spcAft>
          <a:spcPct val="0"/>
        </a:spcAft>
        <a:defRPr lang="pt-BR" sz="4400" b="1" kern="1200"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mn-ea"/>
          <a:cs typeface="Arial"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lang="pt-BR" sz="3200" b="1" kern="1200"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mn-ea"/>
          <a:cs typeface="Arial" charset="0"/>
        </a:defRPr>
      </a:lvl1pPr>
      <a:lvl2pPr marL="742950" indent="-285750" algn="l" rtl="0" eaLnBrk="0" fontAlgn="base" hangingPunct="0">
        <a:spcBef>
          <a:spcPct val="20000"/>
        </a:spcBef>
        <a:spcAft>
          <a:spcPct val="0"/>
        </a:spcAft>
        <a:buFont typeface="Arial" charset="0"/>
        <a:buChar char="–"/>
        <a:defRPr lang="pt-BR" sz="3200" b="1" kern="1200"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mn-ea"/>
          <a:cs typeface="Arial" charset="0"/>
        </a:defRPr>
      </a:lvl2pPr>
      <a:lvl3pPr marL="1143000" indent="-228600" algn="l" rtl="0" eaLnBrk="0" fontAlgn="base" hangingPunct="0">
        <a:spcBef>
          <a:spcPct val="20000"/>
        </a:spcBef>
        <a:spcAft>
          <a:spcPct val="0"/>
        </a:spcAft>
        <a:buFont typeface="Arial" charset="0"/>
        <a:buChar char="•"/>
        <a:defRPr lang="pt-BR" sz="3200" b="1" kern="1200"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mn-ea"/>
          <a:cs typeface="Arial" charset="0"/>
        </a:defRPr>
      </a:lvl3pPr>
      <a:lvl4pPr marL="1600200" indent="-228600" algn="l" rtl="0" eaLnBrk="0" fontAlgn="base" hangingPunct="0">
        <a:spcBef>
          <a:spcPct val="20000"/>
        </a:spcBef>
        <a:spcAft>
          <a:spcPct val="0"/>
        </a:spcAft>
        <a:buFont typeface="Arial" charset="0"/>
        <a:buChar char="–"/>
        <a:defRPr lang="pt-BR" sz="3200" b="1" kern="1200"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mn-ea"/>
          <a:cs typeface="Arial" charset="0"/>
        </a:defRPr>
      </a:lvl4pPr>
      <a:lvl5pPr marL="2057400" indent="-228600" algn="l" rtl="0" eaLnBrk="0" fontAlgn="base" hangingPunct="0">
        <a:spcBef>
          <a:spcPct val="20000"/>
        </a:spcBef>
        <a:spcAft>
          <a:spcPct val="0"/>
        </a:spcAft>
        <a:buFont typeface="Arial" charset="0"/>
        <a:buChar char="»"/>
        <a:defRPr lang="pt-BR" sz="3200" b="1" kern="1200"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9" Type="http://schemas.openxmlformats.org/officeDocument/2006/relationships/image" Target="../media/image28.jpe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10" Type="http://schemas.openxmlformats.org/officeDocument/2006/relationships/image" Target="../media/image29.png"/><Relationship Id="rId11" Type="http://schemas.openxmlformats.org/officeDocument/2006/relationships/image" Target="../media/image30.png"/><Relationship Id="rId12" Type="http://schemas.openxmlformats.org/officeDocument/2006/relationships/image" Target="../media/image31.png"/><Relationship Id="rId13" Type="http://schemas.openxmlformats.org/officeDocument/2006/relationships/image" Target="../media/image32.jpeg"/><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jpeg"/><Relationship Id="rId18" Type="http://schemas.openxmlformats.org/officeDocument/2006/relationships/image" Target="../media/image37.png"/><Relationship Id="rId19"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jpe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5.gif"/><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png"/><Relationship Id="rId7" Type="http://schemas.openxmlformats.org/officeDocument/2006/relationships/image" Target="../media/image59.jpeg"/><Relationship Id="rId8" Type="http://schemas.openxmlformats.org/officeDocument/2006/relationships/image" Target="../media/image60.png"/><Relationship Id="rId9"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53.jpeg"/><Relationship Id="rId10" Type="http://schemas.openxmlformats.org/officeDocument/2006/relationships/image" Target="../media/image81.png"/><Relationship Id="rId11"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youtu.be/81qunO8e8QA" TargetMode="External"/><Relationship Id="rId3" Type="http://schemas.openxmlformats.org/officeDocument/2006/relationships/hyperlink" Target="http://www.brunocampagnolo.com/log/2013/07/03/gamejamusp/"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0"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1" Type="http://schemas.openxmlformats.org/officeDocument/2006/relationships/slideLayout" Target="../slideLayouts/slideLayout6.xml"/><Relationship Id="rId2" Type="http://schemas.openxmlformats.org/officeDocument/2006/relationships/image" Target="../media/image9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 Id="rId3"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1" Type="http://schemas.openxmlformats.org/officeDocument/2006/relationships/slideLayout" Target="../slideLayouts/slideLayout2.xml"/><Relationship Id="rId2" Type="http://schemas.openxmlformats.org/officeDocument/2006/relationships/image" Target="../media/image9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 Id="rId3" Type="http://schemas.openxmlformats.org/officeDocument/2006/relationships/image" Target="../media/image103.jpeg"/></Relationships>
</file>

<file path=ppt/slides/_rels/slide26.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27.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5" Type="http://schemas.openxmlformats.org/officeDocument/2006/relationships/image" Target="../media/image110.jpeg"/><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png"/><Relationship Id="rId5" Type="http://schemas.openxmlformats.org/officeDocument/2006/relationships/image" Target="../media/image117.jpeg"/><Relationship Id="rId6" Type="http://schemas.openxmlformats.org/officeDocument/2006/relationships/image" Target="../media/image118.jpeg"/><Relationship Id="rId7" Type="http://schemas.openxmlformats.org/officeDocument/2006/relationships/image" Target="../media/image119.jpeg"/><Relationship Id="rId8" Type="http://schemas.openxmlformats.org/officeDocument/2006/relationships/image" Target="../media/image120.png"/><Relationship Id="rId9" Type="http://schemas.openxmlformats.org/officeDocument/2006/relationships/image" Target="../media/image121.jpeg"/><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 Id="rId3" Type="http://schemas.openxmlformats.org/officeDocument/2006/relationships/image" Target="../media/image124.png"/></Relationships>
</file>

<file path=ppt/slides/_rels/slide33.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34.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oleObject" Target="../embeddings/oleObject1.bin"/><Relationship Id="rId6" Type="http://schemas.openxmlformats.org/officeDocument/2006/relationships/image" Target="../media/image3.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41.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jpeg"/><Relationship Id="rId5" Type="http://schemas.openxmlformats.org/officeDocument/2006/relationships/image" Target="../media/image140.jpeg"/><Relationship Id="rId6" Type="http://schemas.openxmlformats.org/officeDocument/2006/relationships/image" Target="../media/image108.jpeg"/><Relationship Id="rId7" Type="http://schemas.openxmlformats.org/officeDocument/2006/relationships/image" Target="../media/image141.png"/><Relationship Id="rId1" Type="http://schemas.openxmlformats.org/officeDocument/2006/relationships/slideLayout" Target="../slideLayouts/slideLayout2.xml"/><Relationship Id="rId2" Type="http://schemas.openxmlformats.org/officeDocument/2006/relationships/image" Target="../media/image137.jpeg"/></Relationships>
</file>

<file path=ppt/slides/_rels/slide42.xml.rels><?xml version="1.0" encoding="UTF-8" standalone="yes"?>
<Relationships xmlns="http://schemas.openxmlformats.org/package/2006/relationships"><Relationship Id="rId3" Type="http://schemas.openxmlformats.org/officeDocument/2006/relationships/image" Target="../media/image142.jpeg"/><Relationship Id="rId4" Type="http://schemas.openxmlformats.org/officeDocument/2006/relationships/image" Target="../media/image143.jpe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147.jpeg"/><Relationship Id="rId5" Type="http://schemas.openxmlformats.org/officeDocument/2006/relationships/image" Target="../media/image148.jpeg"/><Relationship Id="rId6" Type="http://schemas.openxmlformats.org/officeDocument/2006/relationships/image" Target="../media/image149.jpeg"/><Relationship Id="rId1" Type="http://schemas.openxmlformats.org/officeDocument/2006/relationships/slideLayout" Target="../slideLayouts/slideLayout2.xml"/><Relationship Id="rId2" Type="http://schemas.openxmlformats.org/officeDocument/2006/relationships/image" Target="../media/image145.jpeg"/></Relationships>
</file>

<file path=ppt/slides/_rels/slide46.xml.rels><?xml version="1.0" encoding="UTF-8" standalone="yes"?>
<Relationships xmlns="http://schemas.openxmlformats.org/package/2006/relationships"><Relationship Id="rId3" Type="http://schemas.openxmlformats.org/officeDocument/2006/relationships/image" Target="../media/image151.jpeg"/><Relationship Id="rId4" Type="http://schemas.openxmlformats.org/officeDocument/2006/relationships/image" Target="../media/image152.jpeg"/><Relationship Id="rId1" Type="http://schemas.openxmlformats.org/officeDocument/2006/relationships/slideLayout" Target="../slideLayouts/slideLayout2.xml"/><Relationship Id="rId2" Type="http://schemas.openxmlformats.org/officeDocument/2006/relationships/image" Target="../media/image150.jpeg"/></Relationships>
</file>

<file path=ppt/slides/_rels/slide47.xml.rels><?xml version="1.0" encoding="UTF-8" standalone="yes"?>
<Relationships xmlns="http://schemas.openxmlformats.org/package/2006/relationships"><Relationship Id="rId3" Type="http://schemas.openxmlformats.org/officeDocument/2006/relationships/image" Target="../media/image154.jpeg"/><Relationship Id="rId4" Type="http://schemas.openxmlformats.org/officeDocument/2006/relationships/image" Target="../media/image155.jpeg"/><Relationship Id="rId1" Type="http://schemas.openxmlformats.org/officeDocument/2006/relationships/slideLayout" Target="../slideLayouts/slideLayout2.xml"/><Relationship Id="rId2" Type="http://schemas.openxmlformats.org/officeDocument/2006/relationships/image" Target="../media/image15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jpeg"/><Relationship Id="rId3" Type="http://schemas.openxmlformats.org/officeDocument/2006/relationships/image" Target="../media/image15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g1.globo.com%5Cparana%5Cnoticia%5C2013%5C01%5Cdesenvolvedores-de-jogos-se-reunem-para-maratona-de-48-horas.html" TargetMode="External"/><Relationship Id="rId3" Type="http://schemas.openxmlformats.org/officeDocument/2006/relationships/image" Target="../media/image1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hyperlink" Target="http://globalgamejam.org/2013/surgeon-simulator-2013" TargetMode="External"/><Relationship Id="rId5" Type="http://schemas.openxmlformats.org/officeDocument/2006/relationships/image" Target="../media/image160.png"/><Relationship Id="rId6" Type="http://schemas.openxmlformats.org/officeDocument/2006/relationships/hyperlink" Target="http://store.steampowered.com/app/233720/?l=portuguese" TargetMode="External"/><Relationship Id="rId7" Type="http://schemas.openxmlformats.org/officeDocument/2006/relationships/image" Target="../media/image161.jpeg"/><Relationship Id="rId1" Type="http://schemas.openxmlformats.org/officeDocument/2006/relationships/slideLayout" Target="../slideLayouts/slideLayout2.xml"/><Relationship Id="rId2" Type="http://schemas.openxmlformats.org/officeDocument/2006/relationships/image" Target="../media/image159.png"/></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63.png"/><Relationship Id="rId5" Type="http://schemas.openxmlformats.org/officeDocument/2006/relationships/image" Target="../media/image164.jpeg"/><Relationship Id="rId6" Type="http://schemas.openxmlformats.org/officeDocument/2006/relationships/image" Target="../media/image165.png"/><Relationship Id="rId1" Type="http://schemas.openxmlformats.org/officeDocument/2006/relationships/slideLayout" Target="../slideLayouts/slideLayout2.xml"/><Relationship Id="rId2" Type="http://schemas.openxmlformats.org/officeDocument/2006/relationships/image" Target="../media/image162.png"/></Relationships>
</file>

<file path=ppt/slides/_rels/slide53.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167.png"/><Relationship Id="rId5" Type="http://schemas.openxmlformats.org/officeDocument/2006/relationships/image" Target="../media/image168.png"/><Relationship Id="rId6" Type="http://schemas.openxmlformats.org/officeDocument/2006/relationships/image" Target="../media/image169.png"/><Relationship Id="rId7" Type="http://schemas.openxmlformats.org/officeDocument/2006/relationships/image" Target="../media/image170.png"/><Relationship Id="rId8" Type="http://schemas.openxmlformats.org/officeDocument/2006/relationships/image" Target="../media/image171.png"/><Relationship Id="rId1" Type="http://schemas.openxmlformats.org/officeDocument/2006/relationships/slideLayout" Target="../slideLayouts/slideLayout2.xml"/><Relationship Id="rId2" Type="http://schemas.openxmlformats.org/officeDocument/2006/relationships/image" Target="../media/image166.png"/></Relationships>
</file>

<file path=ppt/slides/_rels/slide54.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173.png"/><Relationship Id="rId5" Type="http://schemas.openxmlformats.org/officeDocument/2006/relationships/image" Target="../media/image174.png"/><Relationship Id="rId1" Type="http://schemas.openxmlformats.org/officeDocument/2006/relationships/slideLayout" Target="../slideLayouts/slideLayout2.xml"/><Relationship Id="rId2" Type="http://schemas.openxmlformats.org/officeDocument/2006/relationships/image" Target="../media/image172.png"/></Relationships>
</file>

<file path=ppt/slides/_rels/slide55.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176.jpeg"/><Relationship Id="rId5" Type="http://schemas.openxmlformats.org/officeDocument/2006/relationships/image" Target="../media/image177.png"/><Relationship Id="rId1" Type="http://schemas.openxmlformats.org/officeDocument/2006/relationships/slideLayout" Target="../slideLayouts/slideLayout2.xml"/><Relationship Id="rId2" Type="http://schemas.openxmlformats.org/officeDocument/2006/relationships/image" Target="../media/image175.jpeg"/></Relationships>
</file>

<file path=ppt/slides/_rels/slide56.xml.rels><?xml version="1.0" encoding="UTF-8" standalone="yes"?>
<Relationships xmlns="http://schemas.openxmlformats.org/package/2006/relationships"><Relationship Id="rId3" Type="http://schemas.microsoft.com/office/2007/relationships/hdphoto" Target="../media/hdphoto6.wdp"/><Relationship Id="rId4" Type="http://schemas.openxmlformats.org/officeDocument/2006/relationships/image" Target="../media/image179.png"/><Relationship Id="rId5" Type="http://schemas.openxmlformats.org/officeDocument/2006/relationships/image" Target="../media/image180.jpeg"/><Relationship Id="rId1" Type="http://schemas.openxmlformats.org/officeDocument/2006/relationships/slideLayout" Target="../slideLayouts/slideLayout2.xml"/><Relationship Id="rId2" Type="http://schemas.openxmlformats.org/officeDocument/2006/relationships/image" Target="../media/image178.png"/></Relationships>
</file>

<file path=ppt/slides/_rels/slide57.xml.rels><?xml version="1.0" encoding="UTF-8" standalone="yes"?>
<Relationships xmlns="http://schemas.openxmlformats.org/package/2006/relationships"><Relationship Id="rId3" Type="http://schemas.openxmlformats.org/officeDocument/2006/relationships/image" Target="../media/image182.jpeg"/><Relationship Id="rId4" Type="http://schemas.openxmlformats.org/officeDocument/2006/relationships/image" Target="../media/image183.jpeg"/><Relationship Id="rId1" Type="http://schemas.openxmlformats.org/officeDocument/2006/relationships/slideLayout" Target="../slideLayouts/slideLayout2.xml"/><Relationship Id="rId2" Type="http://schemas.openxmlformats.org/officeDocument/2006/relationships/image" Target="../media/image18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7.wdp"/><Relationship Id="rId4" Type="http://schemas.openxmlformats.org/officeDocument/2006/relationships/image" Target="../media/image185.png"/><Relationship Id="rId5" Type="http://schemas.openxmlformats.org/officeDocument/2006/relationships/image" Target="../media/image186.png"/><Relationship Id="rId1" Type="http://schemas.openxmlformats.org/officeDocument/2006/relationships/slideLayout" Target="../slideLayouts/slideLayout2.xml"/><Relationship Id="rId2" Type="http://schemas.openxmlformats.org/officeDocument/2006/relationships/image" Target="../media/image184.png"/></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feature=player_embedded&amp;v=UtsHORyPuvk" TargetMode="External"/><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7.png"/><Relationship Id="rId3" Type="http://schemas.openxmlformats.org/officeDocument/2006/relationships/image" Target="../media/image188.jpeg"/></Relationships>
</file>

<file path=ppt/slides/_rels/slide61.xml.rels><?xml version="1.0" encoding="UTF-8" standalone="yes"?>
<Relationships xmlns="http://schemas.openxmlformats.org/package/2006/relationships"><Relationship Id="rId3" Type="http://schemas.openxmlformats.org/officeDocument/2006/relationships/image" Target="../media/image190.png"/><Relationship Id="rId4" Type="http://schemas.openxmlformats.org/officeDocument/2006/relationships/image" Target="../media/image191.png"/><Relationship Id="rId1" Type="http://schemas.openxmlformats.org/officeDocument/2006/relationships/slideLayout" Target="../slideLayouts/slideLayout2.xml"/><Relationship Id="rId2" Type="http://schemas.openxmlformats.org/officeDocument/2006/relationships/image" Target="../media/image18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93.jpeg"/><Relationship Id="rId4" Type="http://schemas.openxmlformats.org/officeDocument/2006/relationships/image" Target="../media/image194.jpeg"/><Relationship Id="rId5" Type="http://schemas.openxmlformats.org/officeDocument/2006/relationships/image" Target="../media/image195.jpeg"/><Relationship Id="rId1" Type="http://schemas.openxmlformats.org/officeDocument/2006/relationships/slideLayout" Target="../slideLayouts/slideLayout2.xml"/><Relationship Id="rId2" Type="http://schemas.openxmlformats.org/officeDocument/2006/relationships/image" Target="../media/image19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3.png"/><Relationship Id="rId3" Type="http://schemas.microsoft.com/office/2007/relationships/hdphoto" Target="../media/hdphoto8.wdp"/></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8.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9.jpeg"/><Relationship Id="rId3" Type="http://schemas.openxmlformats.org/officeDocument/2006/relationships/image" Target="../media/image21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2.jpeg"/><Relationship Id="rId3" Type="http://schemas.openxmlformats.org/officeDocument/2006/relationships/image" Target="../media/image213.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4.png"/><Relationship Id="rId3" Type="http://schemas.openxmlformats.org/officeDocument/2006/relationships/image" Target="../media/image215.jpeg"/></Relationships>
</file>

<file path=ppt/slides/_rels/slide85.xml.rels><?xml version="1.0" encoding="UTF-8" standalone="yes"?>
<Relationships xmlns="http://schemas.openxmlformats.org/package/2006/relationships"><Relationship Id="rId3" Type="http://schemas.openxmlformats.org/officeDocument/2006/relationships/image" Target="../media/image216.png"/><Relationship Id="rId4" Type="http://schemas.openxmlformats.org/officeDocument/2006/relationships/image" Target="../media/image217.png"/><Relationship Id="rId5" Type="http://schemas.openxmlformats.org/officeDocument/2006/relationships/image" Target="../media/image218.png"/><Relationship Id="rId1" Type="http://schemas.openxmlformats.org/officeDocument/2006/relationships/slideLayout" Target="../slideLayouts/slideLayout2.xml"/><Relationship Id="rId2" Type="http://schemas.openxmlformats.org/officeDocument/2006/relationships/hyperlink" Target="http://www.earslap.com/projectslab/otomata"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9.png"/><Relationship Id="rId3" Type="http://schemas.openxmlformats.org/officeDocument/2006/relationships/image" Target="../media/image22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2.png"/></Relationships>
</file>

<file path=ppt/slides/_rels/slide89.xml.rels><?xml version="1.0" encoding="UTF-8" standalone="yes"?>
<Relationships xmlns="http://schemas.openxmlformats.org/package/2006/relationships"><Relationship Id="rId3" Type="http://schemas.openxmlformats.org/officeDocument/2006/relationships/image" Target="../media/image224.png"/><Relationship Id="rId4" Type="http://schemas.openxmlformats.org/officeDocument/2006/relationships/image" Target="../media/image225.jpeg"/><Relationship Id="rId1" Type="http://schemas.openxmlformats.org/officeDocument/2006/relationships/slideLayout" Target="../slideLayouts/slideLayout2.xml"/><Relationship Id="rId2" Type="http://schemas.openxmlformats.org/officeDocument/2006/relationships/image" Target="../media/image2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7.png"/><Relationship Id="rId3" Type="http://schemas.openxmlformats.org/officeDocument/2006/relationships/image" Target="../media/image22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hyperlink" Target="http://www.igdacuritiba.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145988" y="2525152"/>
            <a:ext cx="6997780" cy="3046988"/>
          </a:xfrm>
          <a:prstGeom prst="rect">
            <a:avLst/>
          </a:prstGeom>
          <a:noFill/>
        </p:spPr>
        <p:txBody>
          <a:bodyPr wrap="square" lIns="91440" tIns="45720" rIns="91440" bIns="45720">
            <a:spAutoFit/>
          </a:bodyPr>
          <a:lstStyle/>
          <a:p>
            <a:r>
              <a:rPr lang="pt-BR" sz="4800" b="1" cap="none" spc="0" dirty="0" smtClean="0">
                <a:ln w="25400">
                  <a:solidFill>
                    <a:schemeClr val="tx2">
                      <a:satMod val="155000"/>
                    </a:schemeClr>
                  </a:solidFill>
                  <a:prstDash val="solid"/>
                </a:ln>
                <a:solidFill>
                  <a:schemeClr val="accent3">
                    <a:alpha val="90000"/>
                  </a:schemeClr>
                </a:solidFill>
                <a:effectLst>
                  <a:outerShdw blurRad="41275" dist="20320" dir="1800000" algn="tl" rotWithShape="0">
                    <a:srgbClr val="000000">
                      <a:alpha val="40000"/>
                    </a:srgbClr>
                  </a:outerShdw>
                </a:effectLst>
                <a:latin typeface="+mj-lt"/>
              </a:rPr>
              <a:t>Aplicando Game </a:t>
            </a:r>
            <a:r>
              <a:rPr lang="pt-BR" sz="4800" b="1" cap="none" spc="0" dirty="0" err="1" smtClean="0">
                <a:ln w="25400">
                  <a:solidFill>
                    <a:schemeClr val="tx2">
                      <a:satMod val="155000"/>
                    </a:schemeClr>
                  </a:solidFill>
                  <a:prstDash val="solid"/>
                </a:ln>
                <a:solidFill>
                  <a:schemeClr val="accent3">
                    <a:alpha val="90000"/>
                  </a:schemeClr>
                </a:solidFill>
                <a:effectLst>
                  <a:outerShdw blurRad="41275" dist="20320" dir="1800000" algn="tl" rotWithShape="0">
                    <a:srgbClr val="000000">
                      <a:alpha val="40000"/>
                    </a:srgbClr>
                  </a:outerShdw>
                </a:effectLst>
                <a:latin typeface="+mj-lt"/>
              </a:rPr>
              <a:t>Jams</a:t>
            </a:r>
            <a:r>
              <a:rPr lang="pt-BR" sz="4800" b="1" cap="none" spc="0" dirty="0" smtClean="0">
                <a:ln w="25400">
                  <a:solidFill>
                    <a:schemeClr val="tx2">
                      <a:satMod val="155000"/>
                    </a:schemeClr>
                  </a:solidFill>
                  <a:prstDash val="solid"/>
                </a:ln>
                <a:solidFill>
                  <a:schemeClr val="accent3">
                    <a:alpha val="90000"/>
                  </a:schemeClr>
                </a:solidFill>
                <a:effectLst>
                  <a:outerShdw blurRad="41275" dist="20320" dir="1800000" algn="tl" rotWithShape="0">
                    <a:srgbClr val="000000">
                      <a:alpha val="40000"/>
                    </a:srgbClr>
                  </a:outerShdw>
                </a:effectLst>
                <a:latin typeface="+mj-lt"/>
              </a:rPr>
              <a:t>  como exercício de estímulo para a criação de jogos</a:t>
            </a:r>
            <a:r>
              <a:rPr lang="pt-BR" sz="4800" b="1" dirty="0" smtClean="0">
                <a:ln w="25400">
                  <a:solidFill>
                    <a:schemeClr val="tx2">
                      <a:satMod val="155000"/>
                    </a:schemeClr>
                  </a:solidFill>
                  <a:prstDash val="solid"/>
                </a:ln>
                <a:solidFill>
                  <a:schemeClr val="accent3">
                    <a:alpha val="90000"/>
                  </a:schemeClr>
                </a:solidFill>
                <a:effectLst>
                  <a:outerShdw blurRad="41275" dist="20320" dir="1800000" algn="tl" rotWithShape="0">
                    <a:srgbClr val="000000">
                      <a:alpha val="40000"/>
                    </a:srgbClr>
                  </a:outerShdw>
                </a:effectLst>
                <a:latin typeface="+mj-lt"/>
              </a:rPr>
              <a:t>    </a:t>
            </a:r>
            <a:endParaRPr lang="pt-BR" sz="4800" b="1" cap="none" spc="0" dirty="0" smtClean="0">
              <a:ln w="25400">
                <a:solidFill>
                  <a:schemeClr val="tx2">
                    <a:satMod val="155000"/>
                  </a:schemeClr>
                </a:solidFill>
                <a:prstDash val="solid"/>
              </a:ln>
              <a:solidFill>
                <a:schemeClr val="accent3">
                  <a:alpha val="90000"/>
                </a:schemeClr>
              </a:solidFill>
              <a:effectLst>
                <a:outerShdw blurRad="41275" dist="20320" dir="1800000" algn="tl" rotWithShape="0">
                  <a:srgbClr val="000000">
                    <a:alpha val="40000"/>
                  </a:srgbClr>
                </a:outerShdw>
              </a:effectLst>
              <a:latin typeface="+mj-lt"/>
            </a:endParaRPr>
          </a:p>
        </p:txBody>
      </p:sp>
      <p:sp>
        <p:nvSpPr>
          <p:cNvPr id="13" name="Retângulo 12"/>
          <p:cNvSpPr/>
          <p:nvPr/>
        </p:nvSpPr>
        <p:spPr>
          <a:xfrm>
            <a:off x="323528" y="5517232"/>
            <a:ext cx="4396781" cy="1815882"/>
          </a:xfrm>
          <a:prstGeom prst="rect">
            <a:avLst/>
          </a:prstGeom>
          <a:noFill/>
        </p:spPr>
        <p:txBody>
          <a:bodyPr wrap="square" lIns="91440" tIns="45720" rIns="91440" bIns="45720">
            <a:spAutoFit/>
          </a:bodyPr>
          <a:lstStyle/>
          <a:p>
            <a:r>
              <a:rPr lang="pt-BR" sz="2800" b="1" cap="none" spc="0"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Bruno </a:t>
            </a:r>
            <a:r>
              <a:rPr lang="pt-BR" sz="2800" b="1" cap="none" spc="0" dirty="0" err="1"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Campagnolo</a:t>
            </a:r>
            <a:r>
              <a:rPr lang="pt-BR" sz="2800" b="1" cap="none" spc="0"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 de Paula</a:t>
            </a:r>
          </a:p>
          <a:p>
            <a:r>
              <a:rPr lang="pt-BR" sz="2800" b="1"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PUCPR / TECPAR</a:t>
            </a:r>
          </a:p>
          <a:p>
            <a:r>
              <a:rPr lang="pt-BR" sz="2800" b="1" cap="none" spc="0" dirty="0" smtClean="0">
                <a:ln w="12700">
                  <a:solidFill>
                    <a:schemeClr val="tx2">
                      <a:satMod val="155000"/>
                    </a:schemeClr>
                  </a:solidFill>
                  <a:prstDash val="solid"/>
                </a:ln>
                <a:solidFill>
                  <a:schemeClr val="accent3"/>
                </a:solidFill>
                <a:effectLst>
                  <a:outerShdw blurRad="41275" dist="20320" dir="1800000" algn="tl" rotWithShape="0">
                    <a:srgbClr val="000000">
                      <a:alpha val="40000"/>
                    </a:srgbClr>
                  </a:outerShdw>
                </a:effectLst>
                <a:latin typeface="+mj-lt"/>
              </a:rPr>
              <a:t>http://ggjcwb.com</a:t>
            </a:r>
          </a:p>
          <a:p>
            <a:endParaRPr lang="pt-BR" sz="2800" b="1" cap="none" spc="0"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rot="21244073">
            <a:off x="991501" y="4470696"/>
            <a:ext cx="5760640" cy="2700300"/>
          </a:xfrm>
          <a:prstGeom prst="rect">
            <a:avLst/>
          </a:prstGeom>
          <a:noFill/>
          <a:ln w="9525">
            <a:noFill/>
            <a:miter lim="800000"/>
            <a:headEnd/>
            <a:tailEnd/>
          </a:ln>
        </p:spPr>
      </p:pic>
      <p:sp>
        <p:nvSpPr>
          <p:cNvPr id="2" name="Título 1"/>
          <p:cNvSpPr>
            <a:spLocks noGrp="1"/>
          </p:cNvSpPr>
          <p:nvPr>
            <p:ph type="title"/>
          </p:nvPr>
        </p:nvSpPr>
        <p:spPr/>
        <p:txBody>
          <a:bodyPr/>
          <a:lstStyle/>
          <a:p>
            <a:r>
              <a:rPr lang="pt-BR" dirty="0" smtClean="0"/>
              <a:t>Organizador da Global Game Jam Curitiba (2010 </a:t>
            </a:r>
            <a:r>
              <a:rPr lang="pt-BR" dirty="0"/>
              <a:t>–</a:t>
            </a:r>
            <a:r>
              <a:rPr lang="pt-BR" dirty="0" smtClean="0"/>
              <a:t> </a:t>
            </a:r>
            <a:r>
              <a:rPr lang="pt-BR" dirty="0" smtClean="0">
                <a:solidFill>
                  <a:schemeClr val="accent3"/>
                </a:solidFill>
              </a:rPr>
              <a:t>13</a:t>
            </a:r>
            <a:r>
              <a:rPr lang="pt-BR" dirty="0" smtClean="0"/>
              <a:t>)</a:t>
            </a:r>
            <a:endParaRPr lang="pt-BR" dirty="0"/>
          </a:p>
        </p:txBody>
      </p:sp>
      <p:sp>
        <p:nvSpPr>
          <p:cNvPr id="3" name="Espaço Reservado para Conteúdo 2"/>
          <p:cNvSpPr>
            <a:spLocks noGrp="1"/>
          </p:cNvSpPr>
          <p:nvPr>
            <p:ph idx="1"/>
          </p:nvPr>
        </p:nvSpPr>
        <p:spPr/>
        <p:txBody>
          <a:bodyPr/>
          <a:lstStyle/>
          <a:p>
            <a:r>
              <a:rPr lang="pt-BR" dirty="0" smtClean="0">
                <a:solidFill>
                  <a:schemeClr val="accent3"/>
                </a:solidFill>
              </a:rPr>
              <a:t>250</a:t>
            </a:r>
            <a:r>
              <a:rPr lang="pt-BR" dirty="0" smtClean="0"/>
              <a:t> participantes;</a:t>
            </a:r>
          </a:p>
          <a:p>
            <a:r>
              <a:rPr lang="pt-BR" dirty="0" smtClean="0">
                <a:solidFill>
                  <a:schemeClr val="accent3"/>
                </a:solidFill>
              </a:rPr>
              <a:t>50</a:t>
            </a:r>
            <a:r>
              <a:rPr lang="pt-BR" dirty="0" smtClean="0"/>
              <a:t> jogos;</a:t>
            </a:r>
          </a:p>
          <a:p>
            <a:r>
              <a:rPr lang="pt-BR" dirty="0" smtClean="0">
                <a:solidFill>
                  <a:schemeClr val="accent3"/>
                </a:solidFill>
              </a:rPr>
              <a:t>Maior</a:t>
            </a:r>
            <a:r>
              <a:rPr lang="pt-BR" dirty="0" smtClean="0"/>
              <a:t> sede do mundo;</a:t>
            </a:r>
          </a:p>
          <a:p>
            <a:r>
              <a:rPr lang="pt-BR" dirty="0" smtClean="0"/>
              <a:t>Coordenador Regional Brasil.</a:t>
            </a:r>
          </a:p>
          <a:p>
            <a:endParaRPr lang="pt-BR" dirty="0" smtClean="0"/>
          </a:p>
          <a:p>
            <a:endParaRPr lang="pt-BR" dirty="0"/>
          </a:p>
        </p:txBody>
      </p:sp>
      <p:pic>
        <p:nvPicPr>
          <p:cNvPr id="74756" name="Picture 4" descr="http://globalgamejam.org/sites/default/files/styles/thumbnail/public/screenshots/2013/screen_25.png"/>
          <p:cNvPicPr>
            <a:picLocks noChangeAspect="1" noChangeArrowheads="1"/>
          </p:cNvPicPr>
          <p:nvPr/>
        </p:nvPicPr>
        <p:blipFill>
          <a:blip r:embed="rId3" cstate="print"/>
          <a:srcRect/>
          <a:stretch>
            <a:fillRect/>
          </a:stretch>
        </p:blipFill>
        <p:spPr bwMode="auto">
          <a:xfrm rot="20218967">
            <a:off x="4932040" y="2276872"/>
            <a:ext cx="952500" cy="581026"/>
          </a:xfrm>
          <a:prstGeom prst="rect">
            <a:avLst/>
          </a:prstGeom>
          <a:noFill/>
        </p:spPr>
      </p:pic>
      <p:pic>
        <p:nvPicPr>
          <p:cNvPr id="74758" name="Picture 6" descr="http://globalgamejam.org/sites/default/files/styles/thumbnail/public/screenshots/2013/MebAttack.jpg"/>
          <p:cNvPicPr>
            <a:picLocks noChangeAspect="1" noChangeArrowheads="1"/>
          </p:cNvPicPr>
          <p:nvPr/>
        </p:nvPicPr>
        <p:blipFill>
          <a:blip r:embed="rId4" cstate="print"/>
          <a:srcRect/>
          <a:stretch>
            <a:fillRect/>
          </a:stretch>
        </p:blipFill>
        <p:spPr bwMode="auto">
          <a:xfrm rot="363689">
            <a:off x="6012160" y="2204864"/>
            <a:ext cx="952500" cy="695325"/>
          </a:xfrm>
          <a:prstGeom prst="rect">
            <a:avLst/>
          </a:prstGeom>
          <a:noFill/>
        </p:spPr>
      </p:pic>
      <p:pic>
        <p:nvPicPr>
          <p:cNvPr id="74760" name="Picture 8" descr="http://globalgamejam.org/sites/default/files/styles/thumbnail/public/screenshots/2013/krupty_0.png"/>
          <p:cNvPicPr>
            <a:picLocks noChangeAspect="1" noChangeArrowheads="1"/>
          </p:cNvPicPr>
          <p:nvPr/>
        </p:nvPicPr>
        <p:blipFill>
          <a:blip r:embed="rId5" cstate="print"/>
          <a:srcRect/>
          <a:stretch>
            <a:fillRect/>
          </a:stretch>
        </p:blipFill>
        <p:spPr bwMode="auto">
          <a:xfrm rot="20530986">
            <a:off x="6804248" y="2276872"/>
            <a:ext cx="952500" cy="714375"/>
          </a:xfrm>
          <a:prstGeom prst="rect">
            <a:avLst/>
          </a:prstGeom>
          <a:noFill/>
        </p:spPr>
      </p:pic>
      <p:pic>
        <p:nvPicPr>
          <p:cNvPr id="74762" name="Picture 10" descr="http://globalgamejam.org/sites/default/files/styles/thumbnail/public/screenshots/2013/enzijam.png"/>
          <p:cNvPicPr>
            <a:picLocks noChangeAspect="1" noChangeArrowheads="1"/>
          </p:cNvPicPr>
          <p:nvPr/>
        </p:nvPicPr>
        <p:blipFill>
          <a:blip r:embed="rId6" cstate="print"/>
          <a:srcRect/>
          <a:stretch>
            <a:fillRect/>
          </a:stretch>
        </p:blipFill>
        <p:spPr bwMode="auto">
          <a:xfrm rot="363689">
            <a:off x="7668344" y="2348880"/>
            <a:ext cx="714375" cy="952500"/>
          </a:xfrm>
          <a:prstGeom prst="rect">
            <a:avLst/>
          </a:prstGeom>
          <a:noFill/>
        </p:spPr>
      </p:pic>
      <p:pic>
        <p:nvPicPr>
          <p:cNvPr id="74764" name="Picture 12" descr="http://globalgamejam.org/sites/default/files/styles/thumbnail/public/screenshots/2013/4_runner.png"/>
          <p:cNvPicPr>
            <a:picLocks noChangeAspect="1" noChangeArrowheads="1"/>
          </p:cNvPicPr>
          <p:nvPr/>
        </p:nvPicPr>
        <p:blipFill>
          <a:blip r:embed="rId7" cstate="print"/>
          <a:srcRect/>
          <a:stretch>
            <a:fillRect/>
          </a:stretch>
        </p:blipFill>
        <p:spPr bwMode="auto">
          <a:xfrm rot="363689">
            <a:off x="5580112" y="2708920"/>
            <a:ext cx="952500" cy="952500"/>
          </a:xfrm>
          <a:prstGeom prst="rect">
            <a:avLst/>
          </a:prstGeom>
          <a:noFill/>
        </p:spPr>
      </p:pic>
      <p:pic>
        <p:nvPicPr>
          <p:cNvPr id="74766" name="Picture 14" descr="http://globalgamejam.org/sites/default/files/styles/thumbnail/public/screenshots/2013/screen02_0.png"/>
          <p:cNvPicPr>
            <a:picLocks noChangeAspect="1" noChangeArrowheads="1"/>
          </p:cNvPicPr>
          <p:nvPr/>
        </p:nvPicPr>
        <p:blipFill>
          <a:blip r:embed="rId8" cstate="print"/>
          <a:srcRect/>
          <a:stretch>
            <a:fillRect/>
          </a:stretch>
        </p:blipFill>
        <p:spPr bwMode="auto">
          <a:xfrm rot="363689">
            <a:off x="6660232" y="3212976"/>
            <a:ext cx="952500" cy="714375"/>
          </a:xfrm>
          <a:prstGeom prst="rect">
            <a:avLst/>
          </a:prstGeom>
          <a:noFill/>
        </p:spPr>
      </p:pic>
      <p:pic>
        <p:nvPicPr>
          <p:cNvPr id="74768" name="Picture 16" descr="http://globalgamejam.org/sites/default/files/styles/thumbnail/public/screenshots/2013/logo-chupacabra_0.jpg"/>
          <p:cNvPicPr>
            <a:picLocks noChangeAspect="1" noChangeArrowheads="1"/>
          </p:cNvPicPr>
          <p:nvPr/>
        </p:nvPicPr>
        <p:blipFill>
          <a:blip r:embed="rId9" cstate="print"/>
          <a:srcRect/>
          <a:stretch>
            <a:fillRect/>
          </a:stretch>
        </p:blipFill>
        <p:spPr bwMode="auto">
          <a:xfrm rot="20291553">
            <a:off x="7236296" y="3212976"/>
            <a:ext cx="952500" cy="952500"/>
          </a:xfrm>
          <a:prstGeom prst="rect">
            <a:avLst/>
          </a:prstGeom>
          <a:noFill/>
        </p:spPr>
      </p:pic>
      <p:pic>
        <p:nvPicPr>
          <p:cNvPr id="74770" name="Picture 18" descr="http://globalgamejam.org/sites/default/files/styles/thumbnail/public/screenshots/2013/imagemain.png"/>
          <p:cNvPicPr>
            <a:picLocks noChangeAspect="1" noChangeArrowheads="1"/>
          </p:cNvPicPr>
          <p:nvPr/>
        </p:nvPicPr>
        <p:blipFill>
          <a:blip r:embed="rId10" cstate="print"/>
          <a:srcRect/>
          <a:stretch>
            <a:fillRect/>
          </a:stretch>
        </p:blipFill>
        <p:spPr bwMode="auto">
          <a:xfrm rot="20717247">
            <a:off x="6228184" y="3140968"/>
            <a:ext cx="952500" cy="600076"/>
          </a:xfrm>
          <a:prstGeom prst="rect">
            <a:avLst/>
          </a:prstGeom>
          <a:noFill/>
        </p:spPr>
      </p:pic>
      <p:pic>
        <p:nvPicPr>
          <p:cNvPr id="74772" name="Picture 20" descr="http://globalgamejam.org/sites/default/files/styles/thumbnail/public/screenshots/2013/bloodonaut1.png"/>
          <p:cNvPicPr>
            <a:picLocks noChangeAspect="1" noChangeArrowheads="1"/>
          </p:cNvPicPr>
          <p:nvPr/>
        </p:nvPicPr>
        <p:blipFill>
          <a:blip r:embed="rId11" cstate="print"/>
          <a:srcRect/>
          <a:stretch>
            <a:fillRect/>
          </a:stretch>
        </p:blipFill>
        <p:spPr bwMode="auto">
          <a:xfrm rot="21376432">
            <a:off x="4788024" y="2708920"/>
            <a:ext cx="952500" cy="752476"/>
          </a:xfrm>
          <a:prstGeom prst="rect">
            <a:avLst/>
          </a:prstGeom>
          <a:noFill/>
        </p:spPr>
      </p:pic>
      <p:pic>
        <p:nvPicPr>
          <p:cNvPr id="74774" name="Picture 22" descr="http://globalgamejam.org/sites/default/files/styles/thumbnail/public/screenshots/2013/running%20with%20dog.png"/>
          <p:cNvPicPr>
            <a:picLocks noChangeAspect="1" noChangeArrowheads="1"/>
          </p:cNvPicPr>
          <p:nvPr/>
        </p:nvPicPr>
        <p:blipFill>
          <a:blip r:embed="rId12" cstate="print"/>
          <a:srcRect/>
          <a:stretch>
            <a:fillRect/>
          </a:stretch>
        </p:blipFill>
        <p:spPr bwMode="auto">
          <a:xfrm rot="855360">
            <a:off x="8191500" y="2852936"/>
            <a:ext cx="952500" cy="847725"/>
          </a:xfrm>
          <a:prstGeom prst="rect">
            <a:avLst/>
          </a:prstGeom>
          <a:noFill/>
        </p:spPr>
      </p:pic>
      <p:pic>
        <p:nvPicPr>
          <p:cNvPr id="74776" name="Picture 24" descr="http://globalgamejam.org/sites/default/files/styles/thumbnail/public/screenshots/2013/Tela_Site.jpg"/>
          <p:cNvPicPr>
            <a:picLocks noChangeAspect="1" noChangeArrowheads="1"/>
          </p:cNvPicPr>
          <p:nvPr/>
        </p:nvPicPr>
        <p:blipFill>
          <a:blip r:embed="rId13" cstate="print"/>
          <a:srcRect/>
          <a:stretch>
            <a:fillRect/>
          </a:stretch>
        </p:blipFill>
        <p:spPr bwMode="auto">
          <a:xfrm rot="20730671">
            <a:off x="5076056" y="3212976"/>
            <a:ext cx="952500" cy="714375"/>
          </a:xfrm>
          <a:prstGeom prst="rect">
            <a:avLst/>
          </a:prstGeom>
          <a:noFill/>
        </p:spPr>
      </p:pic>
      <p:pic>
        <p:nvPicPr>
          <p:cNvPr id="74778" name="Picture 26" descr="http://globalgamejam.org/sites/default/files/styles/thumbnail/public/screenshots/2013/forTheHeart_2.png"/>
          <p:cNvPicPr>
            <a:picLocks noChangeAspect="1" noChangeArrowheads="1"/>
          </p:cNvPicPr>
          <p:nvPr/>
        </p:nvPicPr>
        <p:blipFill>
          <a:blip r:embed="rId14" cstate="print"/>
          <a:srcRect/>
          <a:stretch>
            <a:fillRect/>
          </a:stretch>
        </p:blipFill>
        <p:spPr bwMode="auto">
          <a:xfrm rot="19768010">
            <a:off x="6732240" y="3717032"/>
            <a:ext cx="952500" cy="561975"/>
          </a:xfrm>
          <a:prstGeom prst="rect">
            <a:avLst/>
          </a:prstGeom>
          <a:noFill/>
        </p:spPr>
      </p:pic>
      <p:pic>
        <p:nvPicPr>
          <p:cNvPr id="74780" name="Picture 28" descr="http://globalgamejam.org/sites/default/files/styles/thumbnail/public/screenshots/2013/Baby.png"/>
          <p:cNvPicPr>
            <a:picLocks noChangeAspect="1" noChangeArrowheads="1"/>
          </p:cNvPicPr>
          <p:nvPr/>
        </p:nvPicPr>
        <p:blipFill>
          <a:blip r:embed="rId15" cstate="print"/>
          <a:srcRect/>
          <a:stretch>
            <a:fillRect/>
          </a:stretch>
        </p:blipFill>
        <p:spPr bwMode="auto">
          <a:xfrm rot="363689">
            <a:off x="7812360" y="3861048"/>
            <a:ext cx="952500" cy="571501"/>
          </a:xfrm>
          <a:prstGeom prst="rect">
            <a:avLst/>
          </a:prstGeom>
          <a:noFill/>
        </p:spPr>
      </p:pic>
      <p:pic>
        <p:nvPicPr>
          <p:cNvPr id="74782" name="Picture 30" descr="http://globalgamejam.org/sites/default/files/styles/thumbnail/public/screenshots/2013/menu_3.png"/>
          <p:cNvPicPr>
            <a:picLocks noChangeAspect="1" noChangeArrowheads="1"/>
          </p:cNvPicPr>
          <p:nvPr/>
        </p:nvPicPr>
        <p:blipFill>
          <a:blip r:embed="rId16" cstate="print"/>
          <a:srcRect/>
          <a:stretch>
            <a:fillRect/>
          </a:stretch>
        </p:blipFill>
        <p:spPr bwMode="auto">
          <a:xfrm rot="20989885">
            <a:off x="7956376" y="2060848"/>
            <a:ext cx="952500" cy="762000"/>
          </a:xfrm>
          <a:prstGeom prst="rect">
            <a:avLst/>
          </a:prstGeom>
          <a:noFill/>
        </p:spPr>
      </p:pic>
      <p:pic>
        <p:nvPicPr>
          <p:cNvPr id="74784" name="Picture 32" descr="http://globalgamejam.org/sites/default/files/styles/thumbnail/public/screenshots/2013/0001.jpg"/>
          <p:cNvPicPr>
            <a:picLocks noChangeAspect="1" noChangeArrowheads="1"/>
          </p:cNvPicPr>
          <p:nvPr/>
        </p:nvPicPr>
        <p:blipFill>
          <a:blip r:embed="rId17" cstate="print"/>
          <a:srcRect/>
          <a:stretch>
            <a:fillRect/>
          </a:stretch>
        </p:blipFill>
        <p:spPr bwMode="auto">
          <a:xfrm rot="1974650">
            <a:off x="4211960" y="2060848"/>
            <a:ext cx="952500" cy="714375"/>
          </a:xfrm>
          <a:prstGeom prst="rect">
            <a:avLst/>
          </a:prstGeom>
          <a:noFill/>
        </p:spPr>
      </p:pic>
      <p:pic>
        <p:nvPicPr>
          <p:cNvPr id="74786" name="Picture 34" descr="http://globalgamejam.org/sites/default/files/styles/thumbnail/public/screenshots/2013/Tela%20Noia%202.png"/>
          <p:cNvPicPr>
            <a:picLocks noChangeAspect="1" noChangeArrowheads="1"/>
          </p:cNvPicPr>
          <p:nvPr/>
        </p:nvPicPr>
        <p:blipFill>
          <a:blip r:embed="rId18" cstate="print"/>
          <a:srcRect/>
          <a:stretch>
            <a:fillRect/>
          </a:stretch>
        </p:blipFill>
        <p:spPr bwMode="auto">
          <a:xfrm rot="363689">
            <a:off x="7164288" y="4221088"/>
            <a:ext cx="952500" cy="504826"/>
          </a:xfrm>
          <a:prstGeom prst="rect">
            <a:avLst/>
          </a:prstGeom>
          <a:noFill/>
        </p:spPr>
      </p:pic>
      <p:pic>
        <p:nvPicPr>
          <p:cNvPr id="74788" name="Picture 36" descr="http://globalgamejam.org/sites/default/files/styles/thumbnail/public/screenshots/2013/IMG_20130130_191200.jpg"/>
          <p:cNvPicPr>
            <a:picLocks noChangeAspect="1" noChangeArrowheads="1"/>
          </p:cNvPicPr>
          <p:nvPr/>
        </p:nvPicPr>
        <p:blipFill>
          <a:blip r:embed="rId19" cstate="print"/>
          <a:srcRect/>
          <a:stretch>
            <a:fillRect/>
          </a:stretch>
        </p:blipFill>
        <p:spPr bwMode="auto">
          <a:xfrm rot="363689">
            <a:off x="7164288" y="2780928"/>
            <a:ext cx="952500" cy="714375"/>
          </a:xfrm>
          <a:prstGeom prst="rect">
            <a:avLst/>
          </a:prstGeom>
          <a:noFill/>
        </p:spPr>
      </p:pic>
      <p:pic>
        <p:nvPicPr>
          <p:cNvPr id="74790" name="Picture 38" descr="http://globalgamejam.org/sites/default/files/styles/thumbnail/public/screenshots/2013/press_21.png"/>
          <p:cNvPicPr>
            <a:picLocks noChangeAspect="1" noChangeArrowheads="1"/>
          </p:cNvPicPr>
          <p:nvPr/>
        </p:nvPicPr>
        <p:blipFill>
          <a:blip r:embed="rId20" cstate="print"/>
          <a:srcRect/>
          <a:stretch>
            <a:fillRect/>
          </a:stretch>
        </p:blipFill>
        <p:spPr bwMode="auto">
          <a:xfrm rot="2084359">
            <a:off x="6372200" y="3861048"/>
            <a:ext cx="952500" cy="257175"/>
          </a:xfrm>
          <a:prstGeom prst="rect">
            <a:avLst/>
          </a:prstGeom>
          <a:noFill/>
        </p:spPr>
      </p:pic>
      <p:pic>
        <p:nvPicPr>
          <p:cNvPr id="74792" name="Picture 40" descr="http://globalgamejam.org/sites/default/files/styles/thumbnail/public/screenshots/2013/menu-site-800x600.png"/>
          <p:cNvPicPr>
            <a:picLocks noChangeAspect="1" noChangeArrowheads="1"/>
          </p:cNvPicPr>
          <p:nvPr/>
        </p:nvPicPr>
        <p:blipFill>
          <a:blip r:embed="rId21" cstate="print"/>
          <a:srcRect/>
          <a:stretch>
            <a:fillRect/>
          </a:stretch>
        </p:blipFill>
        <p:spPr bwMode="auto">
          <a:xfrm rot="21135382">
            <a:off x="8288194" y="2049753"/>
            <a:ext cx="952500" cy="714375"/>
          </a:xfrm>
          <a:prstGeom prst="rect">
            <a:avLst/>
          </a:prstGeom>
          <a:noFill/>
        </p:spPr>
      </p:pic>
      <p:pic>
        <p:nvPicPr>
          <p:cNvPr id="74794" name="Picture 42" descr="http://globalgamejam.org/sites/default/files/styles/thumbnail/public/screenshots/2013/01_3.png"/>
          <p:cNvPicPr>
            <a:picLocks noChangeAspect="1" noChangeArrowheads="1"/>
          </p:cNvPicPr>
          <p:nvPr/>
        </p:nvPicPr>
        <p:blipFill>
          <a:blip r:embed="rId22" cstate="print"/>
          <a:srcRect/>
          <a:stretch>
            <a:fillRect/>
          </a:stretch>
        </p:blipFill>
        <p:spPr bwMode="auto">
          <a:xfrm rot="20404651">
            <a:off x="6372200" y="4509120"/>
            <a:ext cx="952500" cy="71437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Sumário desta apresentação</a:t>
            </a:r>
            <a:endParaRPr lang="pt-BR" dirty="0"/>
          </a:p>
        </p:txBody>
      </p:sp>
      <p:sp>
        <p:nvSpPr>
          <p:cNvPr id="3" name="Espaço Reservado para Conteúdo 2"/>
          <p:cNvSpPr>
            <a:spLocks noGrp="1"/>
          </p:cNvSpPr>
          <p:nvPr>
            <p:ph idx="1"/>
          </p:nvPr>
        </p:nvSpPr>
        <p:spPr>
          <a:xfrm>
            <a:off x="251520" y="2492896"/>
            <a:ext cx="7392314" cy="3633267"/>
          </a:xfrm>
        </p:spPr>
        <p:txBody>
          <a:bodyPr/>
          <a:lstStyle/>
          <a:p>
            <a:r>
              <a:rPr sz="3000" dirty="0" smtClean="0"/>
              <a:t>O que são </a:t>
            </a:r>
            <a:r>
              <a:rPr sz="3000" dirty="0" smtClean="0">
                <a:solidFill>
                  <a:schemeClr val="accent3"/>
                </a:solidFill>
              </a:rPr>
              <a:t>game jams</a:t>
            </a:r>
            <a:r>
              <a:rPr sz="3000" dirty="0" smtClean="0"/>
              <a:t>;</a:t>
            </a:r>
          </a:p>
          <a:p>
            <a:r>
              <a:rPr sz="3000" dirty="0" smtClean="0"/>
              <a:t>Estudo de caso: a </a:t>
            </a:r>
            <a:r>
              <a:rPr sz="3000" dirty="0" smtClean="0">
                <a:solidFill>
                  <a:schemeClr val="accent3"/>
                </a:solidFill>
              </a:rPr>
              <a:t>Global Game  Jam</a:t>
            </a:r>
            <a:r>
              <a:rPr sz="3000" dirty="0" smtClean="0"/>
              <a:t>;</a:t>
            </a:r>
          </a:p>
          <a:p>
            <a:r>
              <a:rPr sz="3000" dirty="0" smtClean="0"/>
              <a:t>Como </a:t>
            </a:r>
            <a:r>
              <a:rPr sz="3000" dirty="0" smtClean="0">
                <a:solidFill>
                  <a:schemeClr val="accent3"/>
                </a:solidFill>
              </a:rPr>
              <a:t>participar</a:t>
            </a:r>
            <a:r>
              <a:rPr sz="3000" dirty="0" smtClean="0"/>
              <a:t> de um evento, cronograma básico;</a:t>
            </a:r>
          </a:p>
          <a:p>
            <a:r>
              <a:rPr sz="3000" dirty="0" smtClean="0"/>
              <a:t>Exemplos de jogos desenvolvidos;</a:t>
            </a:r>
          </a:p>
          <a:p>
            <a:r>
              <a:rPr sz="3000" dirty="0" smtClean="0"/>
              <a:t>Vantagens de participar;</a:t>
            </a:r>
          </a:p>
          <a:p>
            <a:r>
              <a:rPr sz="3000" dirty="0" smtClean="0">
                <a:solidFill>
                  <a:srgbClr val="9BBB59"/>
                </a:solidFill>
              </a:rPr>
              <a:t>Ferramentas  e metodologias adequadas a uma game jam</a:t>
            </a:r>
            <a:r>
              <a:rPr sz="3000" dirty="0" smtClean="0"/>
              <a:t>.</a:t>
            </a:r>
          </a:p>
          <a:p>
            <a:endParaRPr lang="pt-BR" sz="3000"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Game </a:t>
            </a:r>
            <a:r>
              <a:rPr lang="pt-BR" dirty="0" err="1" smtClean="0"/>
              <a:t>jams</a:t>
            </a:r>
            <a:r>
              <a:rPr lang="pt-BR" dirty="0" smtClean="0"/>
              <a:t>?</a:t>
            </a:r>
            <a:endParaRPr lang="pt-BR" dirty="0"/>
          </a:p>
        </p:txBody>
      </p:sp>
      <p:sp>
        <p:nvSpPr>
          <p:cNvPr id="3" name="Espaço Reservado para Conteúdo 2"/>
          <p:cNvSpPr>
            <a:spLocks noGrp="1"/>
          </p:cNvSpPr>
          <p:nvPr>
            <p:ph idx="1"/>
          </p:nvPr>
        </p:nvSpPr>
        <p:spPr/>
        <p:txBody>
          <a:bodyPr/>
          <a:lstStyle/>
          <a:p>
            <a:pPr>
              <a:buNone/>
            </a:pPr>
            <a:r>
              <a:rPr lang="pt-BR" dirty="0" smtClean="0"/>
              <a:t>Encontro de </a:t>
            </a:r>
            <a:r>
              <a:rPr lang="pt-BR" dirty="0" smtClean="0">
                <a:solidFill>
                  <a:schemeClr val="accent3"/>
                </a:solidFill>
              </a:rPr>
              <a:t>desenvolvedores</a:t>
            </a:r>
            <a:r>
              <a:rPr lang="pt-BR" dirty="0" smtClean="0"/>
              <a:t> de jogos com o </a:t>
            </a:r>
            <a:r>
              <a:rPr lang="pt-BR" dirty="0" smtClean="0">
                <a:solidFill>
                  <a:schemeClr val="accent3"/>
                </a:solidFill>
              </a:rPr>
              <a:t>objetivo de desenvolver jogos</a:t>
            </a:r>
          </a:p>
        </p:txBody>
      </p:sp>
      <p:pic>
        <p:nvPicPr>
          <p:cNvPr id="76806" name="Picture 6" descr="http://www.ggjcwb.com/wp-content/uploads/2011/02/5397641394_156b315663-300x199.jpg"/>
          <p:cNvPicPr>
            <a:picLocks noChangeAspect="1" noChangeArrowheads="1"/>
          </p:cNvPicPr>
          <p:nvPr/>
        </p:nvPicPr>
        <p:blipFill>
          <a:blip r:embed="rId3" cstate="print"/>
          <a:srcRect/>
          <a:stretch>
            <a:fillRect/>
          </a:stretch>
        </p:blipFill>
        <p:spPr bwMode="auto">
          <a:xfrm rot="480465">
            <a:off x="179512" y="3936018"/>
            <a:ext cx="2857500" cy="1895476"/>
          </a:xfrm>
          <a:prstGeom prst="rect">
            <a:avLst/>
          </a:prstGeom>
          <a:noFill/>
        </p:spPr>
      </p:pic>
      <p:pic>
        <p:nvPicPr>
          <p:cNvPr id="76808" name="Picture 8" descr="http://www.ggjcwb.com/wp-content/uploads/2011/02/5400305948_06a648405d-300x199.jpg"/>
          <p:cNvPicPr>
            <a:picLocks noChangeAspect="1" noChangeArrowheads="1"/>
          </p:cNvPicPr>
          <p:nvPr/>
        </p:nvPicPr>
        <p:blipFill>
          <a:blip r:embed="rId4" cstate="print"/>
          <a:srcRect/>
          <a:stretch>
            <a:fillRect/>
          </a:stretch>
        </p:blipFill>
        <p:spPr bwMode="auto">
          <a:xfrm rot="224753">
            <a:off x="3203848" y="3535945"/>
            <a:ext cx="2857500" cy="1895476"/>
          </a:xfrm>
          <a:prstGeom prst="rect">
            <a:avLst/>
          </a:prstGeom>
          <a:noFill/>
        </p:spPr>
      </p:pic>
      <p:pic>
        <p:nvPicPr>
          <p:cNvPr id="76810" name="Picture 10" descr="http://www.ggjcwb.com/wp-content/uploads/2011/02/5397044781_28709cbe32-300x199.jpg"/>
          <p:cNvPicPr>
            <a:picLocks noChangeAspect="1" noChangeArrowheads="1"/>
          </p:cNvPicPr>
          <p:nvPr/>
        </p:nvPicPr>
        <p:blipFill>
          <a:blip r:embed="rId5" cstate="print"/>
          <a:srcRect/>
          <a:stretch>
            <a:fillRect/>
          </a:stretch>
        </p:blipFill>
        <p:spPr bwMode="auto">
          <a:xfrm rot="21145004">
            <a:off x="6012160" y="3801537"/>
            <a:ext cx="2857500" cy="1895476"/>
          </a:xfrm>
          <a:prstGeom prst="rect">
            <a:avLst/>
          </a:prstGeom>
          <a:noFill/>
        </p:spPr>
      </p:pic>
      <p:pic>
        <p:nvPicPr>
          <p:cNvPr id="76812" name="Picture 12" descr="8576049198_3db9588b5f_c"/>
          <p:cNvPicPr>
            <a:picLocks noChangeAspect="1" noChangeArrowheads="1"/>
          </p:cNvPicPr>
          <p:nvPr/>
        </p:nvPicPr>
        <p:blipFill>
          <a:blip r:embed="rId6" cstate="print"/>
          <a:srcRect/>
          <a:stretch>
            <a:fillRect/>
          </a:stretch>
        </p:blipFill>
        <p:spPr bwMode="auto">
          <a:xfrm rot="20904735">
            <a:off x="2915816" y="4791190"/>
            <a:ext cx="3096344" cy="206681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3200" dirty="0"/>
              <a:t>Game Jam = GAME + JAM </a:t>
            </a:r>
          </a:p>
        </p:txBody>
      </p:sp>
      <p:sp>
        <p:nvSpPr>
          <p:cNvPr id="3" name="Espaço Reservado para Conteúdo 2"/>
          <p:cNvSpPr>
            <a:spLocks noGrp="1"/>
          </p:cNvSpPr>
          <p:nvPr>
            <p:ph idx="1"/>
          </p:nvPr>
        </p:nvSpPr>
        <p:spPr/>
        <p:txBody>
          <a:bodyPr/>
          <a:lstStyle/>
          <a:p>
            <a:r>
              <a:rPr lang="pt-BR" dirty="0"/>
              <a:t>Origem: </a:t>
            </a:r>
            <a:r>
              <a:rPr lang="pt-BR" dirty="0" err="1">
                <a:solidFill>
                  <a:schemeClr val="accent3"/>
                </a:solidFill>
              </a:rPr>
              <a:t>jam</a:t>
            </a:r>
            <a:r>
              <a:rPr lang="pt-BR" dirty="0">
                <a:solidFill>
                  <a:schemeClr val="accent3"/>
                </a:solidFill>
              </a:rPr>
              <a:t> </a:t>
            </a:r>
            <a:r>
              <a:rPr lang="pt-BR" dirty="0" err="1">
                <a:solidFill>
                  <a:schemeClr val="accent3"/>
                </a:solidFill>
              </a:rPr>
              <a:t>sessions</a:t>
            </a:r>
            <a:r>
              <a:rPr lang="pt-BR" dirty="0">
                <a:solidFill>
                  <a:schemeClr val="accent3"/>
                </a:solidFill>
              </a:rPr>
              <a:t> </a:t>
            </a:r>
            <a:r>
              <a:rPr lang="pt-BR" dirty="0"/>
              <a:t>de música</a:t>
            </a:r>
            <a:r>
              <a:rPr lang="pt-BR" dirty="0" smtClean="0"/>
              <a:t>;</a:t>
            </a:r>
          </a:p>
          <a:p>
            <a:r>
              <a:rPr lang="pt-BR" dirty="0" smtClean="0">
                <a:solidFill>
                  <a:schemeClr val="accent3"/>
                </a:solidFill>
              </a:rPr>
              <a:t>1999</a:t>
            </a:r>
            <a:r>
              <a:rPr lang="pt-BR" dirty="0" smtClean="0"/>
              <a:t>: 1º </a:t>
            </a:r>
            <a:r>
              <a:rPr lang="pt-BR" dirty="0" err="1" smtClean="0">
                <a:solidFill>
                  <a:schemeClr val="accent3"/>
                </a:solidFill>
              </a:rPr>
              <a:t>hackaton</a:t>
            </a:r>
            <a:r>
              <a:rPr lang="pt-BR" dirty="0" smtClean="0">
                <a:solidFill>
                  <a:schemeClr val="accent3"/>
                </a:solidFill>
              </a:rPr>
              <a:t> (não para jogos!)</a:t>
            </a:r>
            <a:r>
              <a:rPr lang="pt-BR" dirty="0" smtClean="0"/>
              <a:t>;</a:t>
            </a:r>
          </a:p>
          <a:p>
            <a:r>
              <a:rPr lang="pt-BR" dirty="0" smtClean="0">
                <a:solidFill>
                  <a:schemeClr val="accent3"/>
                </a:solidFill>
              </a:rPr>
              <a:t>2002</a:t>
            </a:r>
            <a:r>
              <a:rPr lang="pt-BR" dirty="0" smtClean="0"/>
              <a:t>: aplicação do modelo em jogos.</a:t>
            </a:r>
            <a:endParaRPr lang="pt-BR" dirty="0"/>
          </a:p>
          <a:p>
            <a:endParaRPr lang="pt-BR" dirty="0"/>
          </a:p>
          <a:p>
            <a:endParaRPr lang="pt-BR" dirty="0"/>
          </a:p>
        </p:txBody>
      </p:sp>
      <p:pic>
        <p:nvPicPr>
          <p:cNvPr id="4" name="Picture 2" descr="http://t0.gstatic.com/images?q=tbn:ANd9GcQ4y3ZnvdGdRC4vjVIMnQ_-2p4Uu9n9lFyOH9u9eLj1e6OLm65EKg"/>
          <p:cNvPicPr>
            <a:picLocks noChangeAspect="1" noChangeArrowheads="1"/>
          </p:cNvPicPr>
          <p:nvPr/>
        </p:nvPicPr>
        <p:blipFill>
          <a:blip r:embed="rId3" cstate="print"/>
          <a:srcRect/>
          <a:stretch>
            <a:fillRect/>
          </a:stretch>
        </p:blipFill>
        <p:spPr bwMode="auto">
          <a:xfrm rot="20507050">
            <a:off x="94369" y="4595887"/>
            <a:ext cx="3772777" cy="2482090"/>
          </a:xfrm>
          <a:prstGeom prst="rect">
            <a:avLst/>
          </a:prstGeom>
          <a:noFill/>
        </p:spPr>
      </p:pic>
      <p:pic>
        <p:nvPicPr>
          <p:cNvPr id="5" name="Picture 4" descr="http://1.bp.blogspot.com/_aoo3uKQomE4/SUgNuXd1UNI/AAAAAAAABPc/2QK01emQ77U/s1600/JamSession_0097.jpg"/>
          <p:cNvPicPr>
            <a:picLocks noChangeAspect="1" noChangeArrowheads="1"/>
          </p:cNvPicPr>
          <p:nvPr/>
        </p:nvPicPr>
        <p:blipFill>
          <a:blip r:embed="rId4" cstate="print"/>
          <a:srcRect/>
          <a:stretch>
            <a:fillRect/>
          </a:stretch>
        </p:blipFill>
        <p:spPr bwMode="auto">
          <a:xfrm rot="942543">
            <a:off x="3377504" y="4750823"/>
            <a:ext cx="3249233" cy="2167213"/>
          </a:xfrm>
          <a:prstGeom prst="rect">
            <a:avLst/>
          </a:prstGeom>
          <a:noFill/>
        </p:spPr>
      </p:pic>
      <p:pic>
        <p:nvPicPr>
          <p:cNvPr id="84994" name="Picture 2" descr="http://www.indiegamejam.com/igj0/images/igj.jpg"/>
          <p:cNvPicPr>
            <a:picLocks noChangeAspect="1" noChangeArrowheads="1"/>
          </p:cNvPicPr>
          <p:nvPr/>
        </p:nvPicPr>
        <p:blipFill>
          <a:blip r:embed="rId5" cstate="print"/>
          <a:srcRect/>
          <a:stretch>
            <a:fillRect/>
          </a:stretch>
        </p:blipFill>
        <p:spPr bwMode="auto">
          <a:xfrm rot="20713393">
            <a:off x="6444208" y="4297862"/>
            <a:ext cx="3323861" cy="2492896"/>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Características de uma game </a:t>
            </a:r>
            <a:r>
              <a:rPr lang="pt-BR" dirty="0" err="1" smtClean="0"/>
              <a:t>jam</a:t>
            </a:r>
            <a:endParaRPr lang="pt-BR" dirty="0"/>
          </a:p>
        </p:txBody>
      </p:sp>
      <p:sp>
        <p:nvSpPr>
          <p:cNvPr id="3" name="Espaço Reservado para Conteúdo 2"/>
          <p:cNvSpPr>
            <a:spLocks noGrp="1"/>
          </p:cNvSpPr>
          <p:nvPr>
            <p:ph idx="1"/>
          </p:nvPr>
        </p:nvSpPr>
        <p:spPr/>
        <p:txBody>
          <a:bodyPr/>
          <a:lstStyle/>
          <a:p>
            <a:pPr>
              <a:buNone/>
            </a:pPr>
            <a:r>
              <a:rPr lang="pt-BR" dirty="0"/>
              <a:t>Curta duração: </a:t>
            </a:r>
            <a:r>
              <a:rPr lang="pt-BR" dirty="0">
                <a:solidFill>
                  <a:schemeClr val="accent3"/>
                </a:solidFill>
              </a:rPr>
              <a:t>24, 48, 72 </a:t>
            </a:r>
            <a:r>
              <a:rPr lang="pt-BR" dirty="0" smtClean="0">
                <a:solidFill>
                  <a:schemeClr val="accent3"/>
                </a:solidFill>
              </a:rPr>
              <a:t>horas</a:t>
            </a:r>
            <a:endParaRPr lang="pt-BR" dirty="0"/>
          </a:p>
        </p:txBody>
      </p:sp>
      <p:pic>
        <p:nvPicPr>
          <p:cNvPr id="81922" name="Picture 2" descr="http://www.ggjcwb.com/wp-content/uploads/2011/02/5399701743_06237865f6-300x199.jpg"/>
          <p:cNvPicPr>
            <a:picLocks noChangeAspect="1" noChangeArrowheads="1"/>
          </p:cNvPicPr>
          <p:nvPr/>
        </p:nvPicPr>
        <p:blipFill>
          <a:blip r:embed="rId2" cstate="print"/>
          <a:srcRect/>
          <a:stretch>
            <a:fillRect/>
          </a:stretch>
        </p:blipFill>
        <p:spPr bwMode="auto">
          <a:xfrm rot="21155493">
            <a:off x="251520" y="3717032"/>
            <a:ext cx="2857500" cy="1895476"/>
          </a:xfrm>
          <a:prstGeom prst="rect">
            <a:avLst/>
          </a:prstGeom>
          <a:noFill/>
        </p:spPr>
      </p:pic>
      <p:pic>
        <p:nvPicPr>
          <p:cNvPr id="81924" name="Picture 4" descr="http://www.ggjcwb.com/wp-content/uploads/2011/02/5399701129_076ecec60f-300x199.jpg"/>
          <p:cNvPicPr>
            <a:picLocks noChangeAspect="1" noChangeArrowheads="1"/>
          </p:cNvPicPr>
          <p:nvPr/>
        </p:nvPicPr>
        <p:blipFill>
          <a:blip r:embed="rId3" cstate="print"/>
          <a:srcRect/>
          <a:stretch>
            <a:fillRect/>
          </a:stretch>
        </p:blipFill>
        <p:spPr bwMode="auto">
          <a:xfrm rot="778654">
            <a:off x="3203848" y="3325109"/>
            <a:ext cx="2857500" cy="1895476"/>
          </a:xfrm>
          <a:prstGeom prst="rect">
            <a:avLst/>
          </a:prstGeom>
          <a:noFill/>
        </p:spPr>
      </p:pic>
      <p:pic>
        <p:nvPicPr>
          <p:cNvPr id="81926" name="Picture 6" descr="http://www.ggjcwb.com/wp-content/uploads/2011/02/5397641868_c33bab8b9f-300x199.jpg"/>
          <p:cNvPicPr>
            <a:picLocks noChangeAspect="1" noChangeArrowheads="1"/>
          </p:cNvPicPr>
          <p:nvPr/>
        </p:nvPicPr>
        <p:blipFill>
          <a:blip r:embed="rId4" cstate="print"/>
          <a:srcRect/>
          <a:stretch>
            <a:fillRect/>
          </a:stretch>
        </p:blipFill>
        <p:spPr bwMode="auto">
          <a:xfrm rot="868465">
            <a:off x="6156176" y="4077072"/>
            <a:ext cx="2857500" cy="1895476"/>
          </a:xfrm>
          <a:prstGeom prst="rect">
            <a:avLst/>
          </a:prstGeom>
          <a:noFill/>
        </p:spPr>
      </p:pic>
      <p:pic>
        <p:nvPicPr>
          <p:cNvPr id="81928" name="Picture 8" descr="http://www.ggjcwb.com/wp-content/uploads/2011/02/5400298548_ef61901f67-300x199.jpg"/>
          <p:cNvPicPr>
            <a:picLocks noChangeAspect="1" noChangeArrowheads="1"/>
          </p:cNvPicPr>
          <p:nvPr/>
        </p:nvPicPr>
        <p:blipFill>
          <a:blip r:embed="rId5" cstate="print"/>
          <a:srcRect/>
          <a:stretch>
            <a:fillRect/>
          </a:stretch>
        </p:blipFill>
        <p:spPr bwMode="auto">
          <a:xfrm rot="20443333">
            <a:off x="3203848" y="4962524"/>
            <a:ext cx="2857500" cy="1895476"/>
          </a:xfrm>
          <a:prstGeom prst="rect">
            <a:avLst/>
          </a:prstGeom>
          <a:noFill/>
        </p:spPr>
      </p:pic>
      <p:pic>
        <p:nvPicPr>
          <p:cNvPr id="81930" name="Picture 10" descr="http://www.k70-oohlala.co.uk/users/UserFiles/Image/clocks/jam.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20576315">
            <a:off x="6444208" y="1916832"/>
            <a:ext cx="2381250" cy="235267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Características de uma game </a:t>
            </a:r>
            <a:r>
              <a:rPr lang="pt-BR" dirty="0" err="1" smtClean="0"/>
              <a:t>jam</a:t>
            </a:r>
            <a:endParaRPr lang="pt-BR" dirty="0"/>
          </a:p>
        </p:txBody>
      </p:sp>
      <p:sp>
        <p:nvSpPr>
          <p:cNvPr id="3" name="Espaço Reservado para Conteúdo 2"/>
          <p:cNvSpPr>
            <a:spLocks noGrp="1"/>
          </p:cNvSpPr>
          <p:nvPr>
            <p:ph idx="1"/>
          </p:nvPr>
        </p:nvSpPr>
        <p:spPr/>
        <p:txBody>
          <a:bodyPr/>
          <a:lstStyle/>
          <a:p>
            <a:pPr>
              <a:buNone/>
            </a:pPr>
            <a:r>
              <a:rPr lang="pt-BR" dirty="0" smtClean="0"/>
              <a:t>Geralmente envolvem um </a:t>
            </a:r>
            <a:r>
              <a:rPr lang="pt-BR" dirty="0" smtClean="0">
                <a:solidFill>
                  <a:schemeClr val="accent3"/>
                </a:solidFill>
              </a:rPr>
              <a:t>TEMA</a:t>
            </a:r>
            <a:r>
              <a:rPr lang="pt-BR" dirty="0" smtClean="0"/>
              <a:t> e </a:t>
            </a:r>
            <a:r>
              <a:rPr lang="pt-BR" dirty="0" smtClean="0">
                <a:solidFill>
                  <a:schemeClr val="accent3"/>
                </a:solidFill>
              </a:rPr>
              <a:t>RESTRIÇÕES</a:t>
            </a:r>
            <a:endParaRPr lang="pt-BR" dirty="0" smtClean="0"/>
          </a:p>
        </p:txBody>
      </p:sp>
      <p:pic>
        <p:nvPicPr>
          <p:cNvPr id="82948" name="Picture 4"/>
          <p:cNvPicPr>
            <a:picLocks noChangeAspect="1" noChangeArrowheads="1"/>
          </p:cNvPicPr>
          <p:nvPr/>
        </p:nvPicPr>
        <p:blipFill>
          <a:blip r:embed="rId2" cstate="print"/>
          <a:srcRect/>
          <a:stretch>
            <a:fillRect/>
          </a:stretch>
        </p:blipFill>
        <p:spPr bwMode="auto">
          <a:xfrm rot="21215314">
            <a:off x="3950499" y="3127093"/>
            <a:ext cx="3078420" cy="3886597"/>
          </a:xfrm>
          <a:prstGeom prst="rect">
            <a:avLst/>
          </a:prstGeom>
          <a:noFill/>
          <a:ln w="9525">
            <a:noFill/>
            <a:miter lim="800000"/>
            <a:headEnd/>
            <a:tailEnd/>
          </a:ln>
        </p:spPr>
      </p:pic>
      <p:pic>
        <p:nvPicPr>
          <p:cNvPr id="82950" name="Picture 6" descr="Adventure-time-game-making-frenzy"/>
          <p:cNvPicPr>
            <a:picLocks noChangeAspect="1" noChangeArrowheads="1" noCrop="1"/>
          </p:cNvPicPr>
          <p:nvPr/>
        </p:nvPicPr>
        <p:blipFill>
          <a:blip r:embed="rId3" cstate="print"/>
          <a:srcRect/>
          <a:stretch>
            <a:fillRect/>
          </a:stretch>
        </p:blipFill>
        <p:spPr bwMode="auto">
          <a:xfrm rot="20693478">
            <a:off x="6993426" y="856110"/>
            <a:ext cx="1997407" cy="1440160"/>
          </a:xfrm>
          <a:prstGeom prst="rect">
            <a:avLst/>
          </a:prstGeom>
          <a:noFill/>
        </p:spPr>
      </p:pic>
      <p:pic>
        <p:nvPicPr>
          <p:cNvPr id="82952" name="Picture 8" descr="Reprodução / Technorati"/>
          <p:cNvPicPr>
            <a:picLocks noChangeAspect="1" noChangeArrowheads="1"/>
          </p:cNvPicPr>
          <p:nvPr/>
        </p:nvPicPr>
        <p:blipFill>
          <a:blip r:embed="rId4" cstate="print"/>
          <a:srcRect/>
          <a:stretch>
            <a:fillRect/>
          </a:stretch>
        </p:blipFill>
        <p:spPr bwMode="auto">
          <a:xfrm rot="840328">
            <a:off x="192839" y="665598"/>
            <a:ext cx="2766451" cy="1556129"/>
          </a:xfrm>
          <a:prstGeom prst="rect">
            <a:avLst/>
          </a:prstGeom>
          <a:noFill/>
        </p:spPr>
      </p:pic>
      <p:pic>
        <p:nvPicPr>
          <p:cNvPr id="82954" name="Picture 10" descr="http://world.yee-dor.com/wp-content/uploads/2011/03/nokia-02.jpg"/>
          <p:cNvPicPr>
            <a:picLocks noChangeAspect="1" noChangeArrowheads="1"/>
          </p:cNvPicPr>
          <p:nvPr/>
        </p:nvPicPr>
        <p:blipFill>
          <a:blip r:embed="rId5" cstate="print"/>
          <a:srcRect/>
          <a:stretch>
            <a:fillRect/>
          </a:stretch>
        </p:blipFill>
        <p:spPr bwMode="auto">
          <a:xfrm rot="976983">
            <a:off x="2074633" y="5044564"/>
            <a:ext cx="3024336" cy="1623386"/>
          </a:xfrm>
          <a:prstGeom prst="rect">
            <a:avLst/>
          </a:prstGeom>
          <a:noFill/>
        </p:spPr>
      </p:pic>
      <p:pic>
        <p:nvPicPr>
          <p:cNvPr id="82947" name="Picture 3"/>
          <p:cNvPicPr>
            <a:picLocks noChangeAspect="1" noChangeArrowheads="1"/>
          </p:cNvPicPr>
          <p:nvPr/>
        </p:nvPicPr>
        <p:blipFill>
          <a:blip r:embed="rId6" cstate="print"/>
          <a:srcRect/>
          <a:stretch>
            <a:fillRect/>
          </a:stretch>
        </p:blipFill>
        <p:spPr bwMode="auto">
          <a:xfrm rot="20463791">
            <a:off x="5817349" y="4117867"/>
            <a:ext cx="3780843" cy="2536381"/>
          </a:xfrm>
          <a:prstGeom prst="rect">
            <a:avLst/>
          </a:prstGeom>
          <a:noFill/>
          <a:ln w="9525">
            <a:noFill/>
            <a:miter lim="800000"/>
            <a:headEnd/>
            <a:tailEnd/>
          </a:ln>
        </p:spPr>
      </p:pic>
      <p:pic>
        <p:nvPicPr>
          <p:cNvPr id="82956" name="Picture 12" descr="Raspberry Pi game jam in Manchester"/>
          <p:cNvPicPr>
            <a:picLocks noChangeAspect="1" noChangeArrowheads="1"/>
          </p:cNvPicPr>
          <p:nvPr/>
        </p:nvPicPr>
        <p:blipFill>
          <a:blip r:embed="rId7" cstate="print"/>
          <a:srcRect/>
          <a:stretch>
            <a:fillRect/>
          </a:stretch>
        </p:blipFill>
        <p:spPr bwMode="auto">
          <a:xfrm>
            <a:off x="395536" y="5105400"/>
            <a:ext cx="1752600" cy="1752600"/>
          </a:xfrm>
          <a:prstGeom prst="rect">
            <a:avLst/>
          </a:prstGeom>
          <a:noFill/>
        </p:spPr>
      </p:pic>
      <p:pic>
        <p:nvPicPr>
          <p:cNvPr id="82946" name="Picture 2" descr="http://www.ggjcwb.com/wp-content/uploads/2012/01/Ouroboros.preview.pn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20920720">
            <a:off x="-99966" y="3614325"/>
            <a:ext cx="1729218" cy="1725760"/>
          </a:xfrm>
          <a:prstGeom prst="rect">
            <a:avLst/>
          </a:prstGeom>
          <a:noFill/>
        </p:spPr>
      </p:pic>
      <p:pic>
        <p:nvPicPr>
          <p:cNvPr id="82958" name="Picture 14" descr="The world's NOT ending"/>
          <p:cNvPicPr>
            <a:picLocks noChangeAspect="1" noChangeArrowheads="1"/>
          </p:cNvPicPr>
          <p:nvPr/>
        </p:nvPicPr>
        <p:blipFill>
          <a:blip r:embed="rId9" cstate="print"/>
          <a:srcRect/>
          <a:stretch>
            <a:fillRect/>
          </a:stretch>
        </p:blipFill>
        <p:spPr bwMode="auto">
          <a:xfrm>
            <a:off x="6876256" y="2564904"/>
            <a:ext cx="2271955" cy="1944216"/>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Restrições inspiram a criatividade!</a:t>
            </a:r>
            <a:endParaRPr lang="pt-BR" dirty="0"/>
          </a:p>
        </p:txBody>
      </p:sp>
      <p:sp>
        <p:nvSpPr>
          <p:cNvPr id="3" name="Espaço Reservado para Conteúdo 2"/>
          <p:cNvSpPr>
            <a:spLocks noGrp="1"/>
          </p:cNvSpPr>
          <p:nvPr>
            <p:ph idx="1"/>
          </p:nvPr>
        </p:nvSpPr>
        <p:spPr>
          <a:xfrm>
            <a:off x="251520" y="2492896"/>
            <a:ext cx="6177868" cy="3633267"/>
          </a:xfrm>
        </p:spPr>
        <p:txBody>
          <a:bodyPr/>
          <a:lstStyle/>
          <a:p>
            <a:r>
              <a:rPr lang="en-US" b="0" dirty="0"/>
              <a:t>The enemy of art is the absence of limitations</a:t>
            </a:r>
            <a:endParaRPr lang="en-US" dirty="0"/>
          </a:p>
          <a:p>
            <a:pPr lvl="1"/>
            <a:r>
              <a:rPr smtClean="0"/>
              <a:t>Orson Welles</a:t>
            </a:r>
            <a:endParaRPr lang="pt-BR" dirty="0"/>
          </a:p>
        </p:txBody>
      </p:sp>
      <p:pic>
        <p:nvPicPr>
          <p:cNvPr id="86019" name="Picture 3"/>
          <p:cNvPicPr>
            <a:picLocks noChangeAspect="1" noChangeArrowheads="1"/>
          </p:cNvPicPr>
          <p:nvPr/>
        </p:nvPicPr>
        <p:blipFill>
          <a:blip r:embed="rId2"/>
          <a:srcRect/>
          <a:stretch>
            <a:fillRect/>
          </a:stretch>
        </p:blipFill>
        <p:spPr bwMode="auto">
          <a:xfrm>
            <a:off x="285720" y="4286271"/>
            <a:ext cx="2143125" cy="2143125"/>
          </a:xfrm>
          <a:prstGeom prst="rect">
            <a:avLst/>
          </a:prstGeom>
          <a:noFill/>
          <a:ln w="9525">
            <a:noFill/>
            <a:miter lim="800000"/>
            <a:headEnd/>
            <a:tailEnd/>
          </a:ln>
          <a:effectLst/>
        </p:spPr>
      </p:pic>
      <p:pic>
        <p:nvPicPr>
          <p:cNvPr id="86021" name="Picture 5" descr="http://www.infoescola.com/wp-content/uploads/2012/11/instagram.jpg"/>
          <p:cNvPicPr>
            <a:picLocks noChangeAspect="1" noChangeArrowheads="1"/>
          </p:cNvPicPr>
          <p:nvPr/>
        </p:nvPicPr>
        <p:blipFill>
          <a:blip r:embed="rId3" cstate="print"/>
          <a:srcRect/>
          <a:stretch>
            <a:fillRect/>
          </a:stretch>
        </p:blipFill>
        <p:spPr bwMode="auto">
          <a:xfrm>
            <a:off x="3143240" y="4338934"/>
            <a:ext cx="2786082" cy="2090462"/>
          </a:xfrm>
          <a:prstGeom prst="rect">
            <a:avLst/>
          </a:prstGeom>
          <a:noFill/>
        </p:spPr>
      </p:pic>
      <p:pic>
        <p:nvPicPr>
          <p:cNvPr id="86023" name="Picture 7" descr="http://t3.gstatic.com/images?q=tbn:ANd9GcT9l7nUv4H9mTrqZNYfKvkRfDtZhIFzvGwboNIGt9ZLKJFxX6bK"/>
          <p:cNvPicPr>
            <a:picLocks noChangeAspect="1" noChangeArrowheads="1"/>
          </p:cNvPicPr>
          <p:nvPr/>
        </p:nvPicPr>
        <p:blipFill>
          <a:blip r:embed="rId4"/>
          <a:srcRect/>
          <a:stretch>
            <a:fillRect/>
          </a:stretch>
        </p:blipFill>
        <p:spPr bwMode="auto">
          <a:xfrm>
            <a:off x="6429388" y="4295822"/>
            <a:ext cx="2490764" cy="2490764"/>
          </a:xfrm>
          <a:prstGeom prst="rect">
            <a:avLst/>
          </a:prstGeom>
          <a:noFill/>
        </p:spPr>
      </p:pic>
      <p:pic>
        <p:nvPicPr>
          <p:cNvPr id="86025" name="Picture 9" descr="https://encrypted-tbn1.gstatic.com/images?q=tbn:ANd9GcRv4BdyPKHWa7TidC-I4ZE9jILF79NH-lX3R1HpIxTH5LJ6gCQaMg"/>
          <p:cNvPicPr>
            <a:picLocks noChangeAspect="1" noChangeArrowheads="1"/>
          </p:cNvPicPr>
          <p:nvPr/>
        </p:nvPicPr>
        <p:blipFill>
          <a:blip r:embed="rId5"/>
          <a:srcRect/>
          <a:stretch>
            <a:fillRect/>
          </a:stretch>
        </p:blipFill>
        <p:spPr bwMode="auto">
          <a:xfrm>
            <a:off x="6487155" y="1714488"/>
            <a:ext cx="2371125" cy="2546482"/>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smtClean="0"/>
              <a:t>O risco da falta de restrições...</a:t>
            </a:r>
            <a:endParaRPr lang="pt-BR" dirty="0"/>
          </a:p>
        </p:txBody>
      </p:sp>
      <p:pic>
        <p:nvPicPr>
          <p:cNvPr id="155650" name="Picture 2" descr="constraints game development"/>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714412" y="2571744"/>
            <a:ext cx="10287072" cy="3429024"/>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Quando e Onde?</a:t>
            </a:r>
            <a:endParaRPr lang="pt-BR" dirty="0"/>
          </a:p>
        </p:txBody>
      </p:sp>
      <p:sp>
        <p:nvSpPr>
          <p:cNvPr id="3" name="Espaço Reservado para Conteúdo 2"/>
          <p:cNvSpPr>
            <a:spLocks noGrp="1"/>
          </p:cNvSpPr>
          <p:nvPr>
            <p:ph idx="1"/>
          </p:nvPr>
        </p:nvSpPr>
        <p:spPr/>
        <p:txBody>
          <a:bodyPr/>
          <a:lstStyle/>
          <a:p>
            <a:pPr>
              <a:buNone/>
            </a:pPr>
            <a:r>
              <a:rPr lang="pt-BR" dirty="0"/>
              <a:t>Existem </a:t>
            </a:r>
            <a:r>
              <a:rPr lang="pt-BR" dirty="0">
                <a:solidFill>
                  <a:schemeClr val="accent3"/>
                </a:solidFill>
              </a:rPr>
              <a:t>DEZENAS</a:t>
            </a:r>
            <a:r>
              <a:rPr lang="pt-BR" dirty="0"/>
              <a:t> de game </a:t>
            </a:r>
            <a:r>
              <a:rPr lang="pt-BR" dirty="0" err="1"/>
              <a:t>jams</a:t>
            </a:r>
            <a:r>
              <a:rPr lang="pt-BR" dirty="0"/>
              <a:t> tanto </a:t>
            </a:r>
            <a:r>
              <a:rPr lang="pt-BR" dirty="0">
                <a:solidFill>
                  <a:schemeClr val="accent3"/>
                </a:solidFill>
              </a:rPr>
              <a:t>presenciais</a:t>
            </a:r>
            <a:r>
              <a:rPr lang="pt-BR" dirty="0"/>
              <a:t> quanto </a:t>
            </a:r>
            <a:r>
              <a:rPr lang="pt-BR" dirty="0" smtClean="0">
                <a:solidFill>
                  <a:schemeClr val="accent3"/>
                </a:solidFill>
              </a:rPr>
              <a:t>à distância</a:t>
            </a:r>
            <a:endParaRPr lang="pt-BR" dirty="0">
              <a:solidFill>
                <a:schemeClr val="accent3"/>
              </a:solidFill>
            </a:endParaRPr>
          </a:p>
          <a:p>
            <a:endParaRPr lang="pt-BR" dirty="0"/>
          </a:p>
        </p:txBody>
      </p:sp>
      <p:pic>
        <p:nvPicPr>
          <p:cNvPr id="86017" name="Picture 1"/>
          <p:cNvPicPr>
            <a:picLocks noChangeAspect="1" noChangeArrowheads="1"/>
          </p:cNvPicPr>
          <p:nvPr/>
        </p:nvPicPr>
        <p:blipFill>
          <a:blip r:embed="rId2" cstate="print"/>
          <a:srcRect/>
          <a:stretch>
            <a:fillRect/>
          </a:stretch>
        </p:blipFill>
        <p:spPr bwMode="auto">
          <a:xfrm rot="340571">
            <a:off x="251521" y="3717033"/>
            <a:ext cx="4577204" cy="1008112"/>
          </a:xfrm>
          <a:prstGeom prst="rect">
            <a:avLst/>
          </a:prstGeom>
          <a:noFill/>
          <a:ln w="9525">
            <a:noFill/>
            <a:miter lim="800000"/>
            <a:headEnd/>
            <a:tailEnd/>
          </a:ln>
        </p:spPr>
      </p:pic>
      <p:pic>
        <p:nvPicPr>
          <p:cNvPr id="86019" name="Picture 3" descr="http://www.vortexgamestudios.com.br/sites/spjam-tumblr/img/logo.png"/>
          <p:cNvPicPr>
            <a:picLocks noChangeAspect="1" noChangeArrowheads="1"/>
          </p:cNvPicPr>
          <p:nvPr/>
        </p:nvPicPr>
        <p:blipFill>
          <a:blip r:embed="rId3" cstate="print"/>
          <a:srcRect/>
          <a:stretch>
            <a:fillRect/>
          </a:stretch>
        </p:blipFill>
        <p:spPr bwMode="auto">
          <a:xfrm rot="21102337">
            <a:off x="241575" y="4717811"/>
            <a:ext cx="1954176" cy="2132320"/>
          </a:xfrm>
          <a:prstGeom prst="rect">
            <a:avLst/>
          </a:prstGeom>
          <a:noFill/>
        </p:spPr>
      </p:pic>
      <p:pic>
        <p:nvPicPr>
          <p:cNvPr id="86021" name="Picture 5" descr="Home"/>
          <p:cNvPicPr>
            <a:picLocks noChangeAspect="1" noChangeArrowheads="1"/>
          </p:cNvPicPr>
          <p:nvPr/>
        </p:nvPicPr>
        <p:blipFill>
          <a:blip r:embed="rId4" cstate="print"/>
          <a:srcRect/>
          <a:stretch>
            <a:fillRect/>
          </a:stretch>
        </p:blipFill>
        <p:spPr bwMode="auto">
          <a:xfrm rot="21212212">
            <a:off x="2555776" y="5373216"/>
            <a:ext cx="4788529" cy="1368152"/>
          </a:xfrm>
          <a:prstGeom prst="rect">
            <a:avLst/>
          </a:prstGeom>
          <a:noFill/>
        </p:spPr>
      </p:pic>
      <p:pic>
        <p:nvPicPr>
          <p:cNvPr id="86022" name="Picture 6"/>
          <p:cNvPicPr>
            <a:picLocks noChangeAspect="1" noChangeArrowheads="1"/>
          </p:cNvPicPr>
          <p:nvPr/>
        </p:nvPicPr>
        <p:blipFill>
          <a:blip r:embed="rId5" cstate="print"/>
          <a:srcRect/>
          <a:stretch>
            <a:fillRect/>
          </a:stretch>
        </p:blipFill>
        <p:spPr bwMode="auto">
          <a:xfrm rot="21150460">
            <a:off x="2574054" y="4584092"/>
            <a:ext cx="5610225" cy="647700"/>
          </a:xfrm>
          <a:prstGeom prst="rect">
            <a:avLst/>
          </a:prstGeom>
          <a:noFill/>
          <a:ln w="9525">
            <a:noFill/>
            <a:miter lim="800000"/>
            <a:headEnd/>
            <a:tailEnd/>
          </a:ln>
        </p:spPr>
      </p:pic>
      <p:pic>
        <p:nvPicPr>
          <p:cNvPr id="86023" name="Picture 7"/>
          <p:cNvPicPr>
            <a:picLocks noChangeAspect="1" noChangeArrowheads="1"/>
          </p:cNvPicPr>
          <p:nvPr/>
        </p:nvPicPr>
        <p:blipFill>
          <a:blip r:embed="rId6" cstate="print"/>
          <a:srcRect/>
          <a:stretch>
            <a:fillRect/>
          </a:stretch>
        </p:blipFill>
        <p:spPr bwMode="auto">
          <a:xfrm rot="805847">
            <a:off x="7486630" y="5195512"/>
            <a:ext cx="1507430" cy="1513273"/>
          </a:xfrm>
          <a:prstGeom prst="rect">
            <a:avLst/>
          </a:prstGeom>
          <a:noFill/>
          <a:ln w="9525">
            <a:noFill/>
            <a:miter lim="800000"/>
            <a:headEnd/>
            <a:tailEnd/>
          </a:ln>
        </p:spPr>
      </p:pic>
      <p:pic>
        <p:nvPicPr>
          <p:cNvPr id="86024" name="Picture 8"/>
          <p:cNvPicPr>
            <a:picLocks noChangeAspect="1" noChangeArrowheads="1"/>
          </p:cNvPicPr>
          <p:nvPr/>
        </p:nvPicPr>
        <p:blipFill>
          <a:blip r:embed="rId7" cstate="print"/>
          <a:srcRect/>
          <a:stretch>
            <a:fillRect/>
          </a:stretch>
        </p:blipFill>
        <p:spPr bwMode="auto">
          <a:xfrm rot="282311">
            <a:off x="3752051" y="5297730"/>
            <a:ext cx="3476625" cy="1219200"/>
          </a:xfrm>
          <a:prstGeom prst="rect">
            <a:avLst/>
          </a:prstGeom>
          <a:noFill/>
          <a:ln w="9525">
            <a:noFill/>
            <a:miter lim="800000"/>
            <a:headEnd/>
            <a:tailEnd/>
          </a:ln>
        </p:spPr>
      </p:pic>
      <p:pic>
        <p:nvPicPr>
          <p:cNvPr id="10" name="Picture 16"/>
          <p:cNvPicPr>
            <a:picLocks noChangeAspect="1" noChangeArrowheads="1"/>
          </p:cNvPicPr>
          <p:nvPr/>
        </p:nvPicPr>
        <p:blipFill>
          <a:blip r:embed="rId8" cstate="print"/>
          <a:srcRect/>
          <a:stretch>
            <a:fillRect/>
          </a:stretch>
        </p:blipFill>
        <p:spPr bwMode="auto">
          <a:xfrm rot="20852035">
            <a:off x="6289805" y="3244279"/>
            <a:ext cx="3057525" cy="9048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p:cNvPicPr>
            <a:picLocks noChangeAspect="1" noChangeArrowheads="1"/>
          </p:cNvPicPr>
          <p:nvPr/>
        </p:nvPicPr>
        <p:blipFill>
          <a:blip r:embed="rId2" cstate="print"/>
          <a:srcRect/>
          <a:stretch>
            <a:fillRect/>
          </a:stretch>
        </p:blipFill>
        <p:spPr bwMode="auto">
          <a:xfrm rot="21349562">
            <a:off x="4485147" y="1226488"/>
            <a:ext cx="4320480" cy="1728192"/>
          </a:xfrm>
          <a:prstGeom prst="rect">
            <a:avLst/>
          </a:prstGeom>
          <a:noFill/>
          <a:ln w="9525">
            <a:noFill/>
            <a:miter lim="800000"/>
            <a:headEnd/>
            <a:tailEnd/>
          </a:ln>
        </p:spPr>
      </p:pic>
      <p:pic>
        <p:nvPicPr>
          <p:cNvPr id="88069" name="Picture 5" descr="Wooga Game Jam"/>
          <p:cNvPicPr>
            <a:picLocks noChangeAspect="1" noChangeArrowheads="1"/>
          </p:cNvPicPr>
          <p:nvPr/>
        </p:nvPicPr>
        <p:blipFill>
          <a:blip r:embed="rId3" cstate="print"/>
          <a:srcRect/>
          <a:stretch>
            <a:fillRect/>
          </a:stretch>
        </p:blipFill>
        <p:spPr bwMode="auto">
          <a:xfrm rot="398608">
            <a:off x="6210437" y="151968"/>
            <a:ext cx="2690664" cy="1094204"/>
          </a:xfrm>
          <a:prstGeom prst="rect">
            <a:avLst/>
          </a:prstGeom>
          <a:noFill/>
        </p:spPr>
      </p:pic>
      <p:pic>
        <p:nvPicPr>
          <p:cNvPr id="88071" name="Picture 7" descr="Dark Side of the Jam: A NASA game jam postmortem"/>
          <p:cNvPicPr>
            <a:picLocks noChangeAspect="1" noChangeArrowheads="1"/>
          </p:cNvPicPr>
          <p:nvPr/>
        </p:nvPicPr>
        <p:blipFill>
          <a:blip r:embed="rId4" cstate="print"/>
          <a:srcRect/>
          <a:stretch>
            <a:fillRect/>
          </a:stretch>
        </p:blipFill>
        <p:spPr bwMode="auto">
          <a:xfrm rot="21396124">
            <a:off x="3041021" y="3526552"/>
            <a:ext cx="5760640" cy="1965934"/>
          </a:xfrm>
          <a:prstGeom prst="rect">
            <a:avLst/>
          </a:prstGeom>
          <a:noFill/>
        </p:spPr>
      </p:pic>
      <p:pic>
        <p:nvPicPr>
          <p:cNvPr id="88073" name="Picture 9" descr="http://www.ouya.tv/wp-content/uploads/2013/01/create.png"/>
          <p:cNvPicPr>
            <a:picLocks noChangeAspect="1" noChangeArrowheads="1"/>
          </p:cNvPicPr>
          <p:nvPr/>
        </p:nvPicPr>
        <p:blipFill>
          <a:blip r:embed="rId5" cstate="print"/>
          <a:srcRect/>
          <a:stretch>
            <a:fillRect/>
          </a:stretch>
        </p:blipFill>
        <p:spPr bwMode="auto">
          <a:xfrm rot="21301998">
            <a:off x="6012160" y="5408761"/>
            <a:ext cx="2880320" cy="1231674"/>
          </a:xfrm>
          <a:prstGeom prst="rect">
            <a:avLst/>
          </a:prstGeom>
          <a:noFill/>
        </p:spPr>
      </p:pic>
      <p:pic>
        <p:nvPicPr>
          <p:cNvPr id="88075" name="Picture 11"/>
          <p:cNvPicPr>
            <a:picLocks noChangeAspect="1" noChangeArrowheads="1"/>
          </p:cNvPicPr>
          <p:nvPr/>
        </p:nvPicPr>
        <p:blipFill>
          <a:blip r:embed="rId6" cstate="print"/>
          <a:srcRect/>
          <a:stretch>
            <a:fillRect/>
          </a:stretch>
        </p:blipFill>
        <p:spPr bwMode="auto">
          <a:xfrm rot="450277">
            <a:off x="3238919" y="484866"/>
            <a:ext cx="2376264" cy="692874"/>
          </a:xfrm>
          <a:prstGeom prst="rect">
            <a:avLst/>
          </a:prstGeom>
          <a:noFill/>
          <a:ln w="9525">
            <a:noFill/>
            <a:miter lim="800000"/>
            <a:headEnd/>
            <a:tailEnd/>
          </a:ln>
        </p:spPr>
      </p:pic>
      <p:pic>
        <p:nvPicPr>
          <p:cNvPr id="88076" name="Picture 12"/>
          <p:cNvPicPr>
            <a:picLocks noChangeAspect="1" noChangeArrowheads="1"/>
          </p:cNvPicPr>
          <p:nvPr/>
        </p:nvPicPr>
        <p:blipFill>
          <a:blip r:embed="rId7" cstate="print"/>
          <a:srcRect/>
          <a:stretch>
            <a:fillRect/>
          </a:stretch>
        </p:blipFill>
        <p:spPr bwMode="auto">
          <a:xfrm rot="399748">
            <a:off x="179512" y="2564904"/>
            <a:ext cx="2733365" cy="2592288"/>
          </a:xfrm>
          <a:prstGeom prst="rect">
            <a:avLst/>
          </a:prstGeom>
          <a:noFill/>
          <a:ln w="9525">
            <a:noFill/>
            <a:miter lim="800000"/>
            <a:headEnd/>
            <a:tailEnd/>
          </a:ln>
        </p:spPr>
      </p:pic>
      <p:pic>
        <p:nvPicPr>
          <p:cNvPr id="88077" name="Picture 13"/>
          <p:cNvPicPr>
            <a:picLocks noChangeAspect="1" noChangeArrowheads="1"/>
          </p:cNvPicPr>
          <p:nvPr/>
        </p:nvPicPr>
        <p:blipFill>
          <a:blip r:embed="rId8" cstate="print"/>
          <a:srcRect/>
          <a:stretch>
            <a:fillRect/>
          </a:stretch>
        </p:blipFill>
        <p:spPr bwMode="auto">
          <a:xfrm>
            <a:off x="5004048" y="2928934"/>
            <a:ext cx="3981450" cy="628650"/>
          </a:xfrm>
          <a:prstGeom prst="rect">
            <a:avLst/>
          </a:prstGeom>
          <a:noFill/>
          <a:ln w="9525">
            <a:noFill/>
            <a:miter lim="800000"/>
            <a:headEnd/>
            <a:tailEnd/>
          </a:ln>
        </p:spPr>
      </p:pic>
      <p:pic>
        <p:nvPicPr>
          <p:cNvPr id="13" name="Picture 10" descr="http://www.k70-oohlala.co.uk/users/UserFiles/Image/clocks/jam.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rot="20576315">
            <a:off x="292734" y="4590652"/>
            <a:ext cx="2381250" cy="2352675"/>
          </a:xfrm>
          <a:prstGeom prst="rect">
            <a:avLst/>
          </a:prstGeom>
          <a:noFill/>
        </p:spPr>
      </p:pic>
      <p:pic>
        <p:nvPicPr>
          <p:cNvPr id="88079" name="Picture 15"/>
          <p:cNvPicPr>
            <a:picLocks noChangeAspect="1" noChangeArrowheads="1"/>
          </p:cNvPicPr>
          <p:nvPr/>
        </p:nvPicPr>
        <p:blipFill>
          <a:blip r:embed="rId10" cstate="print"/>
          <a:srcRect/>
          <a:stretch>
            <a:fillRect/>
          </a:stretch>
        </p:blipFill>
        <p:spPr bwMode="auto">
          <a:xfrm rot="1568112">
            <a:off x="2402098" y="2691648"/>
            <a:ext cx="2670845" cy="576064"/>
          </a:xfrm>
          <a:prstGeom prst="rect">
            <a:avLst/>
          </a:prstGeom>
          <a:noFill/>
          <a:ln w="9525">
            <a:noFill/>
            <a:miter lim="800000"/>
            <a:headEnd/>
            <a:tailEnd/>
          </a:ln>
        </p:spPr>
      </p:pic>
      <p:pic>
        <p:nvPicPr>
          <p:cNvPr id="143362" name="Picture 2" descr="iamagamer's first game jam focused on creating female protagonists"/>
          <p:cNvPicPr>
            <a:picLocks noChangeAspect="1" noChangeArrowheads="1"/>
          </p:cNvPicPr>
          <p:nvPr/>
        </p:nvPicPr>
        <p:blipFill>
          <a:blip r:embed="rId11">
            <a:clrChange>
              <a:clrFrom>
                <a:srgbClr val="D5EFEF"/>
              </a:clrFrom>
              <a:clrTo>
                <a:srgbClr val="D5EFEF">
                  <a:alpha val="0"/>
                </a:srgbClr>
              </a:clrTo>
            </a:clrChange>
          </a:blip>
          <a:srcRect/>
          <a:stretch>
            <a:fillRect/>
          </a:stretch>
        </p:blipFill>
        <p:spPr bwMode="auto">
          <a:xfrm>
            <a:off x="3000364" y="5446651"/>
            <a:ext cx="2643206" cy="141137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Apresentação</a:t>
            </a:r>
            <a:r>
              <a:rPr lang="en-US" dirty="0" smtClean="0"/>
              <a:t> </a:t>
            </a:r>
            <a:r>
              <a:rPr lang="en-US" dirty="0" err="1" smtClean="0"/>
              <a:t>feita</a:t>
            </a:r>
            <a:r>
              <a:rPr lang="en-US" dirty="0" smtClean="0"/>
              <a:t> </a:t>
            </a:r>
            <a:r>
              <a:rPr lang="en-US" dirty="0" err="1" smtClean="0"/>
              <a:t>em</a:t>
            </a:r>
            <a:r>
              <a:rPr lang="en-US" dirty="0" smtClean="0"/>
              <a:t> 2/7/2013 </a:t>
            </a:r>
            <a:r>
              <a:rPr lang="en-US" dirty="0" err="1" smtClean="0"/>
              <a:t>na</a:t>
            </a:r>
            <a:r>
              <a:rPr lang="en-US" dirty="0" smtClean="0"/>
              <a:t> FAU / USP</a:t>
            </a:r>
            <a:endParaRPr lang="en-US" dirty="0"/>
          </a:p>
        </p:txBody>
      </p:sp>
      <p:sp>
        <p:nvSpPr>
          <p:cNvPr id="3" name="Content Placeholder 2"/>
          <p:cNvSpPr>
            <a:spLocks noGrp="1"/>
          </p:cNvSpPr>
          <p:nvPr>
            <p:ph idx="1"/>
          </p:nvPr>
        </p:nvSpPr>
        <p:spPr/>
        <p:txBody>
          <a:bodyPr/>
          <a:lstStyle/>
          <a:p>
            <a:r>
              <a:rPr lang="en-US" dirty="0" err="1" smtClean="0"/>
              <a:t>Vídeo</a:t>
            </a:r>
            <a:r>
              <a:rPr lang="en-US" dirty="0" smtClean="0"/>
              <a:t> </a:t>
            </a:r>
            <a:r>
              <a:rPr lang="en-US" dirty="0" err="1" smtClean="0"/>
              <a:t>associado</a:t>
            </a:r>
            <a:r>
              <a:rPr lang="en-US" dirty="0" smtClean="0"/>
              <a:t> </a:t>
            </a:r>
            <a:r>
              <a:rPr lang="en-US" dirty="0" err="1" smtClean="0"/>
              <a:t>à</a:t>
            </a:r>
            <a:r>
              <a:rPr lang="en-US" dirty="0" smtClean="0"/>
              <a:t> </a:t>
            </a:r>
            <a:r>
              <a:rPr lang="en-US" dirty="0" err="1" smtClean="0"/>
              <a:t>apresentação</a:t>
            </a:r>
            <a:r>
              <a:rPr lang="en-US" dirty="0" smtClean="0"/>
              <a:t>:</a:t>
            </a:r>
          </a:p>
          <a:p>
            <a:pPr lvl="1"/>
            <a:r>
              <a:rPr lang="en-US" dirty="0">
                <a:hlinkClick r:id="rId2"/>
              </a:rPr>
              <a:t>http://youtu.be/</a:t>
            </a:r>
            <a:r>
              <a:rPr lang="en-US" dirty="0" smtClean="0">
                <a:hlinkClick r:id="rId2"/>
              </a:rPr>
              <a:t>81qunO8e8QA</a:t>
            </a:r>
            <a:endParaRPr lang="en-US" dirty="0" smtClean="0"/>
          </a:p>
          <a:p>
            <a:r>
              <a:rPr lang="en-US" dirty="0" smtClean="0"/>
              <a:t>Link </a:t>
            </a:r>
            <a:r>
              <a:rPr lang="en-US" dirty="0" err="1" smtClean="0"/>
              <a:t>permanente</a:t>
            </a:r>
            <a:r>
              <a:rPr lang="en-US" dirty="0" smtClean="0"/>
              <a:t> </a:t>
            </a:r>
            <a:r>
              <a:rPr lang="en-US" dirty="0" err="1" smtClean="0"/>
              <a:t>sobre</a:t>
            </a:r>
            <a:r>
              <a:rPr lang="en-US" dirty="0" smtClean="0"/>
              <a:t> a </a:t>
            </a:r>
            <a:r>
              <a:rPr lang="en-US" dirty="0" err="1" smtClean="0"/>
              <a:t>apresenta</a:t>
            </a:r>
            <a:r>
              <a:rPr lang="en-US" dirty="0" err="1" smtClean="0"/>
              <a:t>ção</a:t>
            </a:r>
            <a:r>
              <a:rPr lang="en-US" dirty="0" smtClean="0"/>
              <a:t>:</a:t>
            </a:r>
          </a:p>
          <a:p>
            <a:pPr lvl="1"/>
            <a:r>
              <a:rPr lang="en-US" dirty="0">
                <a:hlinkClick r:id="rId3"/>
              </a:rPr>
              <a:t>http://www.brunocampagnolo.com/log/2013/07/03/gamejamusp</a:t>
            </a:r>
            <a:r>
              <a:rPr lang="en-US" smtClean="0">
                <a:hlinkClick r:id="rId3"/>
              </a:rPr>
              <a:t>/</a:t>
            </a:r>
            <a:endParaRPr lang="en-US" smtClean="0"/>
          </a:p>
          <a:p>
            <a:pPr lvl="1"/>
            <a:endParaRPr lang="en-US" dirty="0" smtClean="0"/>
          </a:p>
          <a:p>
            <a:pPr lvl="1"/>
            <a:endParaRPr lang="en-US" dirty="0"/>
          </a:p>
        </p:txBody>
      </p:sp>
    </p:spTree>
    <p:extLst>
      <p:ext uri="{BB962C8B-B14F-4D97-AF65-F5344CB8AC3E}">
        <p14:creationId xmlns:p14="http://schemas.microsoft.com/office/powerpoint/2010/main" val="3321134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srcRect/>
          <a:stretch>
            <a:fillRect/>
          </a:stretch>
        </p:blipFill>
        <p:spPr bwMode="auto">
          <a:xfrm rot="20583985">
            <a:off x="3131840" y="476672"/>
            <a:ext cx="2733675" cy="752475"/>
          </a:xfrm>
          <a:prstGeom prst="rect">
            <a:avLst/>
          </a:prstGeom>
          <a:noFill/>
          <a:ln w="9525">
            <a:noFill/>
            <a:miter lim="800000"/>
            <a:headEnd/>
            <a:tailEnd/>
          </a:ln>
        </p:spPr>
      </p:pic>
      <p:pic>
        <p:nvPicPr>
          <p:cNvPr id="89090" name="Picture 2" descr="http://www.indievault.it/wp-content/uploads/2011/08/fukushima2-300x127.jpg"/>
          <p:cNvPicPr>
            <a:picLocks noChangeAspect="1" noChangeArrowheads="1"/>
          </p:cNvPicPr>
          <p:nvPr/>
        </p:nvPicPr>
        <p:blipFill>
          <a:blip r:embed="rId3" cstate="print">
            <a:clrChange>
              <a:clrFrom>
                <a:srgbClr val="FDFDFB"/>
              </a:clrFrom>
              <a:clrTo>
                <a:srgbClr val="FDFDFB">
                  <a:alpha val="0"/>
                </a:srgbClr>
              </a:clrTo>
            </a:clrChange>
          </a:blip>
          <a:srcRect/>
          <a:stretch>
            <a:fillRect/>
          </a:stretch>
        </p:blipFill>
        <p:spPr bwMode="auto">
          <a:xfrm rot="927038">
            <a:off x="6084168" y="260648"/>
            <a:ext cx="2857500" cy="1209676"/>
          </a:xfrm>
          <a:prstGeom prst="rect">
            <a:avLst/>
          </a:prstGeom>
          <a:noFill/>
        </p:spPr>
      </p:pic>
      <p:pic>
        <p:nvPicPr>
          <p:cNvPr id="89091" name="Picture 3"/>
          <p:cNvPicPr>
            <a:picLocks noChangeAspect="1" noChangeArrowheads="1"/>
          </p:cNvPicPr>
          <p:nvPr/>
        </p:nvPicPr>
        <p:blipFill>
          <a:blip r:embed="rId4" cstate="print"/>
          <a:srcRect/>
          <a:stretch>
            <a:fillRect/>
          </a:stretch>
        </p:blipFill>
        <p:spPr bwMode="auto">
          <a:xfrm rot="539565">
            <a:off x="3131840" y="1916832"/>
            <a:ext cx="5838825" cy="1619250"/>
          </a:xfrm>
          <a:prstGeom prst="rect">
            <a:avLst/>
          </a:prstGeom>
          <a:noFill/>
          <a:ln w="9525">
            <a:noFill/>
            <a:miter lim="800000"/>
            <a:headEnd/>
            <a:tailEnd/>
          </a:ln>
        </p:spPr>
      </p:pic>
      <p:pic>
        <p:nvPicPr>
          <p:cNvPr id="89092" name="Picture 4"/>
          <p:cNvPicPr>
            <a:picLocks noChangeAspect="1" noChangeArrowheads="1"/>
          </p:cNvPicPr>
          <p:nvPr/>
        </p:nvPicPr>
        <p:blipFill>
          <a:blip r:embed="rId5" cstate="print"/>
          <a:srcRect/>
          <a:stretch>
            <a:fillRect/>
          </a:stretch>
        </p:blipFill>
        <p:spPr bwMode="auto">
          <a:xfrm rot="20885644">
            <a:off x="2649129" y="2992763"/>
            <a:ext cx="2877329" cy="1205035"/>
          </a:xfrm>
          <a:prstGeom prst="rect">
            <a:avLst/>
          </a:prstGeom>
          <a:noFill/>
          <a:ln w="9525">
            <a:noFill/>
            <a:miter lim="800000"/>
            <a:headEnd/>
            <a:tailEnd/>
          </a:ln>
        </p:spPr>
      </p:pic>
      <p:pic>
        <p:nvPicPr>
          <p:cNvPr id="89093" name="Picture 5"/>
          <p:cNvPicPr>
            <a:picLocks noChangeAspect="1" noChangeArrowheads="1"/>
          </p:cNvPicPr>
          <p:nvPr/>
        </p:nvPicPr>
        <p:blipFill>
          <a:blip r:embed="rId6" cstate="print"/>
          <a:srcRect/>
          <a:stretch>
            <a:fillRect/>
          </a:stretch>
        </p:blipFill>
        <p:spPr bwMode="auto">
          <a:xfrm rot="20972377">
            <a:off x="1763688" y="2636912"/>
            <a:ext cx="1567255" cy="468375"/>
          </a:xfrm>
          <a:prstGeom prst="rect">
            <a:avLst/>
          </a:prstGeom>
          <a:noFill/>
          <a:ln w="9525">
            <a:noFill/>
            <a:miter lim="800000"/>
            <a:headEnd/>
            <a:tailEnd/>
          </a:ln>
        </p:spPr>
      </p:pic>
      <p:pic>
        <p:nvPicPr>
          <p:cNvPr id="89096" name="Picture 8"/>
          <p:cNvPicPr>
            <a:picLocks noChangeAspect="1" noChangeArrowheads="1"/>
          </p:cNvPicPr>
          <p:nvPr/>
        </p:nvPicPr>
        <p:blipFill>
          <a:blip r:embed="rId7" cstate="print"/>
          <a:srcRect/>
          <a:stretch>
            <a:fillRect/>
          </a:stretch>
        </p:blipFill>
        <p:spPr bwMode="auto">
          <a:xfrm rot="750702">
            <a:off x="6013612" y="3654516"/>
            <a:ext cx="4201095" cy="1138705"/>
          </a:xfrm>
          <a:prstGeom prst="rect">
            <a:avLst/>
          </a:prstGeom>
          <a:noFill/>
          <a:ln w="9525">
            <a:noFill/>
            <a:miter lim="800000"/>
            <a:headEnd/>
            <a:tailEnd/>
          </a:ln>
        </p:spPr>
      </p:pic>
      <p:pic>
        <p:nvPicPr>
          <p:cNvPr id="89097" name="Picture 9"/>
          <p:cNvPicPr>
            <a:picLocks noChangeAspect="1" noChangeArrowheads="1"/>
          </p:cNvPicPr>
          <p:nvPr/>
        </p:nvPicPr>
        <p:blipFill>
          <a:blip r:embed="rId8" cstate="print"/>
          <a:srcRect/>
          <a:stretch>
            <a:fillRect/>
          </a:stretch>
        </p:blipFill>
        <p:spPr bwMode="auto">
          <a:xfrm rot="395676">
            <a:off x="4211960" y="4221088"/>
            <a:ext cx="2590800" cy="933450"/>
          </a:xfrm>
          <a:prstGeom prst="rect">
            <a:avLst/>
          </a:prstGeom>
          <a:noFill/>
          <a:ln w="9525">
            <a:noFill/>
            <a:miter lim="800000"/>
            <a:headEnd/>
            <a:tailEnd/>
          </a:ln>
        </p:spPr>
      </p:pic>
      <p:pic>
        <p:nvPicPr>
          <p:cNvPr id="89099" name="Picture 11"/>
          <p:cNvPicPr>
            <a:picLocks noChangeAspect="1" noChangeArrowheads="1"/>
          </p:cNvPicPr>
          <p:nvPr/>
        </p:nvPicPr>
        <p:blipFill>
          <a:blip r:embed="rId9" cstate="print"/>
          <a:srcRect/>
          <a:stretch>
            <a:fillRect/>
          </a:stretch>
        </p:blipFill>
        <p:spPr bwMode="auto">
          <a:xfrm rot="1087803">
            <a:off x="-252468" y="4569601"/>
            <a:ext cx="6648450" cy="1524000"/>
          </a:xfrm>
          <a:prstGeom prst="rect">
            <a:avLst/>
          </a:prstGeom>
          <a:noFill/>
          <a:ln w="9525">
            <a:noFill/>
            <a:miter lim="800000"/>
            <a:headEnd/>
            <a:tailEnd/>
          </a:ln>
        </p:spPr>
      </p:pic>
      <p:pic>
        <p:nvPicPr>
          <p:cNvPr id="89098" name="Picture 10"/>
          <p:cNvPicPr>
            <a:picLocks noChangeAspect="1" noChangeArrowheads="1"/>
          </p:cNvPicPr>
          <p:nvPr/>
        </p:nvPicPr>
        <p:blipFill>
          <a:blip r:embed="rId10" cstate="print"/>
          <a:srcRect/>
          <a:stretch>
            <a:fillRect/>
          </a:stretch>
        </p:blipFill>
        <p:spPr bwMode="auto">
          <a:xfrm rot="21109689">
            <a:off x="5763149" y="5374640"/>
            <a:ext cx="3114675" cy="7715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cstate="print"/>
          <a:srcRect/>
          <a:stretch>
            <a:fillRect/>
          </a:stretch>
        </p:blipFill>
        <p:spPr bwMode="auto">
          <a:xfrm rot="326265">
            <a:off x="3844700" y="365210"/>
            <a:ext cx="3800008" cy="154783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rot="21160381">
            <a:off x="4684486" y="2181161"/>
            <a:ext cx="4203182" cy="903910"/>
          </a:xfrm>
          <a:prstGeom prst="rect">
            <a:avLst/>
          </a:prstGeom>
          <a:noFill/>
          <a:ln w="9525">
            <a:noFill/>
            <a:miter lim="800000"/>
            <a:headEnd/>
            <a:tailEnd/>
          </a:ln>
        </p:spPr>
      </p:pic>
      <p:pic>
        <p:nvPicPr>
          <p:cNvPr id="90116" name="Picture 4" descr="http://www.ludumdare.com/compo/wp-content/uploads/2012/03/molyjam.png"/>
          <p:cNvPicPr>
            <a:picLocks noChangeAspect="1" noChangeArrowheads="1"/>
          </p:cNvPicPr>
          <p:nvPr/>
        </p:nvPicPr>
        <p:blipFill>
          <a:blip r:embed="rId4" cstate="print"/>
          <a:srcRect/>
          <a:stretch>
            <a:fillRect/>
          </a:stretch>
        </p:blipFill>
        <p:spPr bwMode="auto">
          <a:xfrm rot="21221066">
            <a:off x="145606" y="4061936"/>
            <a:ext cx="3810000" cy="2857500"/>
          </a:xfrm>
          <a:prstGeom prst="rect">
            <a:avLst/>
          </a:prstGeom>
          <a:noFill/>
        </p:spPr>
      </p:pic>
      <p:pic>
        <p:nvPicPr>
          <p:cNvPr id="90114" name="Picture 2"/>
          <p:cNvPicPr>
            <a:picLocks noChangeAspect="1" noChangeArrowheads="1"/>
          </p:cNvPicPr>
          <p:nvPr/>
        </p:nvPicPr>
        <p:blipFill>
          <a:blip r:embed="rId5" cstate="print"/>
          <a:srcRect/>
          <a:stretch>
            <a:fillRect/>
          </a:stretch>
        </p:blipFill>
        <p:spPr bwMode="auto">
          <a:xfrm rot="771492">
            <a:off x="2206827" y="3312324"/>
            <a:ext cx="6159500" cy="793750"/>
          </a:xfrm>
          <a:prstGeom prst="rect">
            <a:avLst/>
          </a:prstGeom>
          <a:noFill/>
          <a:ln w="9525">
            <a:noFill/>
            <a:miter lim="800000"/>
            <a:headEnd/>
            <a:tailEnd/>
          </a:ln>
        </p:spPr>
      </p:pic>
      <p:pic>
        <p:nvPicPr>
          <p:cNvPr id="6" name="Picture 7" descr="http://jam.legendaryfisher.com/fishingJamMain.png"/>
          <p:cNvPicPr>
            <a:picLocks noChangeAspect="1" noChangeArrowheads="1"/>
          </p:cNvPicPr>
          <p:nvPr/>
        </p:nvPicPr>
        <p:blipFill>
          <a:blip r:embed="rId6" cstate="print"/>
          <a:srcRect/>
          <a:stretch>
            <a:fillRect/>
          </a:stretch>
        </p:blipFill>
        <p:spPr bwMode="auto">
          <a:xfrm>
            <a:off x="3851920" y="4365104"/>
            <a:ext cx="3276807" cy="2492896"/>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a:stretch>
            <a:fillRect/>
          </a:stretch>
        </p:blipFill>
        <p:spPr bwMode="auto">
          <a:xfrm>
            <a:off x="0" y="-1257"/>
            <a:ext cx="7020272" cy="685925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História</a:t>
            </a:r>
            <a:endParaRPr lang="pt-BR" dirty="0"/>
          </a:p>
        </p:txBody>
      </p:sp>
      <p:sp>
        <p:nvSpPr>
          <p:cNvPr id="3" name="Espaço Reservado para Conteúdo 2"/>
          <p:cNvSpPr>
            <a:spLocks noGrp="1"/>
          </p:cNvSpPr>
          <p:nvPr>
            <p:ph idx="1"/>
          </p:nvPr>
        </p:nvSpPr>
        <p:spPr/>
        <p:txBody>
          <a:bodyPr/>
          <a:lstStyle/>
          <a:p>
            <a:r>
              <a:rPr lang="pt-BR" dirty="0" smtClean="0">
                <a:solidFill>
                  <a:schemeClr val="accent3"/>
                </a:solidFill>
              </a:rPr>
              <a:t>IGDA</a:t>
            </a:r>
            <a:r>
              <a:rPr lang="pt-BR" dirty="0" smtClean="0"/>
              <a:t> (2009-2012) – </a:t>
            </a:r>
            <a:r>
              <a:rPr lang="pt-BR" dirty="0" err="1" smtClean="0"/>
              <a:t>International</a:t>
            </a:r>
            <a:r>
              <a:rPr lang="pt-BR" dirty="0" smtClean="0"/>
              <a:t> Game </a:t>
            </a:r>
            <a:r>
              <a:rPr lang="pt-BR" dirty="0" err="1" smtClean="0"/>
              <a:t>Developers</a:t>
            </a:r>
            <a:r>
              <a:rPr lang="pt-BR" dirty="0" smtClean="0"/>
              <a:t> </a:t>
            </a:r>
            <a:r>
              <a:rPr lang="pt-BR" dirty="0" err="1" smtClean="0"/>
              <a:t>Association</a:t>
            </a:r>
            <a:r>
              <a:rPr lang="pt-BR" dirty="0"/>
              <a:t>;</a:t>
            </a:r>
            <a:endParaRPr lang="pt-BR" dirty="0" smtClean="0"/>
          </a:p>
          <a:p>
            <a:r>
              <a:rPr lang="pt-BR" dirty="0" smtClean="0"/>
              <a:t>Global Game Jam, </a:t>
            </a:r>
            <a:r>
              <a:rPr lang="pt-BR" dirty="0" err="1" smtClean="0"/>
              <a:t>Inc</a:t>
            </a:r>
            <a:r>
              <a:rPr lang="pt-BR" dirty="0" smtClean="0"/>
              <a:t> (2013);</a:t>
            </a:r>
          </a:p>
          <a:p>
            <a:r>
              <a:rPr lang="pt-BR" dirty="0" smtClean="0"/>
              <a:t>Criadores: Susan </a:t>
            </a:r>
            <a:r>
              <a:rPr lang="pt-BR" dirty="0" err="1" smtClean="0"/>
              <a:t>Gold</a:t>
            </a:r>
            <a:r>
              <a:rPr lang="pt-BR" dirty="0" smtClean="0"/>
              <a:t>, </a:t>
            </a:r>
            <a:r>
              <a:rPr lang="pt-BR" dirty="0" err="1" smtClean="0"/>
              <a:t>Gorm</a:t>
            </a:r>
            <a:r>
              <a:rPr lang="pt-BR" dirty="0" smtClean="0"/>
              <a:t> </a:t>
            </a:r>
            <a:r>
              <a:rPr lang="pt-BR" dirty="0" err="1" smtClean="0"/>
              <a:t>Lai</a:t>
            </a:r>
            <a:r>
              <a:rPr lang="pt-BR" dirty="0" smtClean="0"/>
              <a:t> e Ian </a:t>
            </a:r>
            <a:r>
              <a:rPr lang="pt-BR" dirty="0" err="1" smtClean="0"/>
              <a:t>Schreiber</a:t>
            </a:r>
            <a:r>
              <a:rPr/>
              <a:t>.</a:t>
            </a:r>
            <a:endParaRPr lang="pt-BR" dirty="0" smtClean="0"/>
          </a:p>
        </p:txBody>
      </p:sp>
      <p:pic>
        <p:nvPicPr>
          <p:cNvPr id="4" name="Picture 3"/>
          <p:cNvPicPr>
            <a:picLocks noChangeAspect="1" noChangeArrowheads="1"/>
          </p:cNvPicPr>
          <p:nvPr/>
        </p:nvPicPr>
        <p:blipFill>
          <a:blip r:embed="rId2" cstate="print"/>
          <a:srcRect/>
          <a:stretch>
            <a:fillRect/>
          </a:stretch>
        </p:blipFill>
        <p:spPr bwMode="auto">
          <a:xfrm>
            <a:off x="428596" y="5203825"/>
            <a:ext cx="3240088" cy="1654175"/>
          </a:xfrm>
          <a:prstGeom prst="rect">
            <a:avLst/>
          </a:prstGeom>
          <a:noFill/>
          <a:ln w="9525">
            <a:noFill/>
            <a:miter lim="800000"/>
            <a:headEnd/>
            <a:tailEnd/>
          </a:ln>
        </p:spPr>
      </p:pic>
      <p:pic>
        <p:nvPicPr>
          <p:cNvPr id="5" name="Picture 30" descr="http://www.igdacuritiba.org/wp-content/uploads/2012/04/igdaCuritiba-header3.png"/>
          <p:cNvPicPr>
            <a:picLocks noChangeAspect="1" noChangeArrowheads="1"/>
          </p:cNvPicPr>
          <p:nvPr/>
        </p:nvPicPr>
        <p:blipFill>
          <a:blip r:embed="rId3"/>
          <a:srcRect/>
          <a:stretch>
            <a:fillRect/>
          </a:stretch>
        </p:blipFill>
        <p:spPr bwMode="auto">
          <a:xfrm>
            <a:off x="3428992" y="5582412"/>
            <a:ext cx="4429124" cy="127558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Global Game Jam é todo ano!</a:t>
            </a:r>
            <a:endParaRPr lang="pt-BR" dirty="0"/>
          </a:p>
        </p:txBody>
      </p:sp>
      <p:sp>
        <p:nvSpPr>
          <p:cNvPr id="3" name="Espaço Reservado para Conteúdo 2"/>
          <p:cNvSpPr>
            <a:spLocks noGrp="1"/>
          </p:cNvSpPr>
          <p:nvPr>
            <p:ph idx="1"/>
          </p:nvPr>
        </p:nvSpPr>
        <p:spPr/>
        <p:txBody>
          <a:bodyPr/>
          <a:lstStyle/>
          <a:p>
            <a:pPr>
              <a:buNone/>
            </a:pPr>
            <a:r>
              <a:rPr lang="pt-BR" dirty="0" smtClean="0"/>
              <a:t>Evento </a:t>
            </a:r>
            <a:r>
              <a:rPr lang="pt-BR" dirty="0" smtClean="0">
                <a:solidFill>
                  <a:schemeClr val="accent3"/>
                </a:solidFill>
              </a:rPr>
              <a:t>anual</a:t>
            </a:r>
            <a:r>
              <a:rPr lang="pt-BR" dirty="0" smtClean="0"/>
              <a:t>, na última semana de </a:t>
            </a:r>
            <a:r>
              <a:rPr lang="pt-BR" dirty="0" smtClean="0">
                <a:solidFill>
                  <a:schemeClr val="accent3"/>
                </a:solidFill>
              </a:rPr>
              <a:t>JANEIRO...  </a:t>
            </a:r>
            <a:r>
              <a:rPr lang="pt-BR" dirty="0" smtClean="0"/>
              <a:t>A </a:t>
            </a:r>
            <a:r>
              <a:rPr lang="pt-BR" dirty="0" smtClean="0">
                <a:solidFill>
                  <a:schemeClr val="accent3"/>
                </a:solidFill>
              </a:rPr>
              <a:t>MELHOR</a:t>
            </a:r>
            <a:r>
              <a:rPr lang="pt-BR" dirty="0" smtClean="0"/>
              <a:t> época e a </a:t>
            </a:r>
            <a:r>
              <a:rPr lang="pt-BR" dirty="0" smtClean="0">
                <a:solidFill>
                  <a:schemeClr val="accent3"/>
                </a:solidFill>
              </a:rPr>
              <a:t>PIOR</a:t>
            </a:r>
            <a:r>
              <a:rPr lang="pt-BR" dirty="0" smtClean="0"/>
              <a:t> época para organizar um evento...</a:t>
            </a:r>
            <a:endParaRPr lang="pt-BR" dirty="0" smtClean="0">
              <a:solidFill>
                <a:schemeClr val="accent3"/>
              </a:solidFill>
            </a:endParaRPr>
          </a:p>
          <a:p>
            <a:endParaRPr lang="pt-BR" dirty="0"/>
          </a:p>
        </p:txBody>
      </p:sp>
      <p:pic>
        <p:nvPicPr>
          <p:cNvPr id="77832" name="Picture 8" descr="http://bimg2.mlstatic.com/salve-se-quem-puder-a-cidade-fantasma-sarah-dixon_MLB-F-3754057287_012013.jpg"/>
          <p:cNvPicPr>
            <a:picLocks noChangeAspect="1" noChangeArrowheads="1"/>
          </p:cNvPicPr>
          <p:nvPr/>
        </p:nvPicPr>
        <p:blipFill>
          <a:blip r:embed="rId2" cstate="print"/>
          <a:srcRect/>
          <a:stretch>
            <a:fillRect/>
          </a:stretch>
        </p:blipFill>
        <p:spPr bwMode="auto">
          <a:xfrm rot="215260">
            <a:off x="88002" y="4141840"/>
            <a:ext cx="2160240" cy="2880321"/>
          </a:xfrm>
          <a:prstGeom prst="rect">
            <a:avLst/>
          </a:prstGeom>
          <a:noFill/>
        </p:spPr>
      </p:pic>
      <p:pic>
        <p:nvPicPr>
          <p:cNvPr id="77836" name="Picture 12" descr="http://www.jornaldelondrina.com.br/midia/tn_620_600_PtlSul1An.jpg"/>
          <p:cNvPicPr>
            <a:picLocks noChangeAspect="1" noChangeArrowheads="1"/>
          </p:cNvPicPr>
          <p:nvPr/>
        </p:nvPicPr>
        <p:blipFill>
          <a:blip r:embed="rId3" cstate="print"/>
          <a:srcRect/>
          <a:stretch>
            <a:fillRect/>
          </a:stretch>
        </p:blipFill>
        <p:spPr bwMode="auto">
          <a:xfrm rot="21084760">
            <a:off x="2139223" y="4144855"/>
            <a:ext cx="3941807" cy="2432492"/>
          </a:xfrm>
          <a:prstGeom prst="rect">
            <a:avLst/>
          </a:prstGeom>
          <a:noFill/>
        </p:spPr>
      </p:pic>
      <p:pic>
        <p:nvPicPr>
          <p:cNvPr id="77838" name="Picture 14" descr="https://fbcdn-sphotos-e-a.akamaihd.net/hphotos-ak-ash3/p480x480/553042_428161313944293_1992148377_n.jpg"/>
          <p:cNvPicPr>
            <a:picLocks noChangeAspect="1" noChangeArrowheads="1"/>
          </p:cNvPicPr>
          <p:nvPr/>
        </p:nvPicPr>
        <p:blipFill>
          <a:blip r:embed="rId4" cstate="print"/>
          <a:srcRect/>
          <a:stretch>
            <a:fillRect/>
          </a:stretch>
        </p:blipFill>
        <p:spPr bwMode="auto">
          <a:xfrm rot="939545">
            <a:off x="5376858" y="4370132"/>
            <a:ext cx="3379837" cy="253802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Na Global Game Jam a gente se ajuda!</a:t>
            </a:r>
            <a:endParaRPr lang="pt-BR" dirty="0"/>
          </a:p>
        </p:txBody>
      </p:sp>
      <p:sp>
        <p:nvSpPr>
          <p:cNvPr id="3" name="Espaço Reservado para Conteúdo 2"/>
          <p:cNvSpPr>
            <a:spLocks noGrp="1"/>
          </p:cNvSpPr>
          <p:nvPr>
            <p:ph idx="1"/>
          </p:nvPr>
        </p:nvSpPr>
        <p:spPr/>
        <p:txBody>
          <a:bodyPr/>
          <a:lstStyle/>
          <a:p>
            <a:pPr>
              <a:buNone/>
            </a:pPr>
            <a:r>
              <a:rPr lang="pt-BR" dirty="0" smtClean="0">
                <a:solidFill>
                  <a:schemeClr val="accent3"/>
                </a:solidFill>
              </a:rPr>
              <a:t>Colaborativo</a:t>
            </a:r>
            <a:endParaRPr lang="pt-BR" dirty="0"/>
          </a:p>
          <a:p>
            <a:endParaRPr lang="pt-BR" dirty="0"/>
          </a:p>
        </p:txBody>
      </p:sp>
      <p:pic>
        <p:nvPicPr>
          <p:cNvPr id="4" name="Picture 2" descr="http://www.ggjcwb.com/wp-content/uploads/2013/03/8416334404_1fe07f1cf6_z.jpg"/>
          <p:cNvPicPr>
            <a:picLocks noChangeAspect="1" noChangeArrowheads="1"/>
          </p:cNvPicPr>
          <p:nvPr/>
        </p:nvPicPr>
        <p:blipFill>
          <a:blip r:embed="rId2" cstate="print"/>
          <a:srcRect/>
          <a:stretch>
            <a:fillRect/>
          </a:stretch>
        </p:blipFill>
        <p:spPr bwMode="auto">
          <a:xfrm rot="21329133">
            <a:off x="4194442" y="3273112"/>
            <a:ext cx="5120101" cy="3416068"/>
          </a:xfrm>
          <a:prstGeom prst="rect">
            <a:avLst/>
          </a:prstGeom>
          <a:noFill/>
        </p:spPr>
      </p:pic>
      <p:pic>
        <p:nvPicPr>
          <p:cNvPr id="92162" name="Picture 2" descr="http://www.ggjcwb.com/wp-content/uploads/2013/01/8415807735_642ed39117_b.jpg"/>
          <p:cNvPicPr>
            <a:picLocks noChangeAspect="1" noChangeArrowheads="1"/>
          </p:cNvPicPr>
          <p:nvPr/>
        </p:nvPicPr>
        <p:blipFill>
          <a:blip r:embed="rId3" cstate="print"/>
          <a:srcRect/>
          <a:stretch>
            <a:fillRect/>
          </a:stretch>
        </p:blipFill>
        <p:spPr bwMode="auto">
          <a:xfrm rot="259055">
            <a:off x="352280" y="3440881"/>
            <a:ext cx="4248472" cy="283692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Global Game Jam é flexível!</a:t>
            </a:r>
            <a:endParaRPr lang="pt-BR" dirty="0"/>
          </a:p>
        </p:txBody>
      </p:sp>
      <p:sp>
        <p:nvSpPr>
          <p:cNvPr id="3" name="Espaço Reservado para Conteúdo 2"/>
          <p:cNvSpPr>
            <a:spLocks noGrp="1"/>
          </p:cNvSpPr>
          <p:nvPr>
            <p:ph idx="1"/>
          </p:nvPr>
        </p:nvSpPr>
        <p:spPr/>
        <p:txBody>
          <a:bodyPr/>
          <a:lstStyle/>
          <a:p>
            <a:pPr>
              <a:buNone/>
            </a:pPr>
            <a:r>
              <a:rPr lang="pt-BR" dirty="0"/>
              <a:t>Voltado ao desenvolvimento de </a:t>
            </a:r>
            <a:r>
              <a:rPr lang="pt-BR" dirty="0">
                <a:solidFill>
                  <a:schemeClr val="accent3"/>
                </a:solidFill>
              </a:rPr>
              <a:t>jogos </a:t>
            </a:r>
            <a:r>
              <a:rPr lang="pt-BR" dirty="0" smtClean="0">
                <a:solidFill>
                  <a:schemeClr val="accent3"/>
                </a:solidFill>
              </a:rPr>
              <a:t>de qualquer tipo</a:t>
            </a:r>
            <a:endParaRPr lang="pt-BR" dirty="0"/>
          </a:p>
          <a:p>
            <a:endParaRPr lang="pt-BR" dirty="0"/>
          </a:p>
        </p:txBody>
      </p:sp>
      <p:pic>
        <p:nvPicPr>
          <p:cNvPr id="4" name="Picture 4" descr="http://www.ggjcwb.com/wp-content/uploads/2013/01/8419137820_ea8840c0b0.jpg"/>
          <p:cNvPicPr>
            <a:picLocks noChangeAspect="1" noChangeArrowheads="1"/>
          </p:cNvPicPr>
          <p:nvPr/>
        </p:nvPicPr>
        <p:blipFill>
          <a:blip r:embed="rId2" cstate="print"/>
          <a:srcRect/>
          <a:stretch>
            <a:fillRect/>
          </a:stretch>
        </p:blipFill>
        <p:spPr bwMode="auto">
          <a:xfrm rot="652091">
            <a:off x="185720" y="3805725"/>
            <a:ext cx="3450842" cy="2298262"/>
          </a:xfrm>
          <a:prstGeom prst="rect">
            <a:avLst/>
          </a:prstGeom>
          <a:noFill/>
        </p:spPr>
      </p:pic>
      <p:pic>
        <p:nvPicPr>
          <p:cNvPr id="91138" name="Picture 2" descr="http://www.ggjcwb.com/wp-content/uploads/2013/01/8418034911_a73b23d9c8.jpg"/>
          <p:cNvPicPr>
            <a:picLocks noChangeAspect="1" noChangeArrowheads="1"/>
          </p:cNvPicPr>
          <p:nvPr/>
        </p:nvPicPr>
        <p:blipFill>
          <a:blip r:embed="rId3" cstate="print"/>
          <a:srcRect/>
          <a:stretch>
            <a:fillRect/>
          </a:stretch>
        </p:blipFill>
        <p:spPr bwMode="auto">
          <a:xfrm>
            <a:off x="3059832" y="3717032"/>
            <a:ext cx="3784203" cy="2520280"/>
          </a:xfrm>
          <a:prstGeom prst="rect">
            <a:avLst/>
          </a:prstGeom>
          <a:noFill/>
        </p:spPr>
      </p:pic>
      <p:pic>
        <p:nvPicPr>
          <p:cNvPr id="91140" name="Picture 4" descr="http://globalgamejam.org/sites/default/files/styles/large/public/screenshots/2013/IMG_20130130_191154.jpg"/>
          <p:cNvPicPr>
            <a:picLocks noChangeAspect="1" noChangeArrowheads="1"/>
          </p:cNvPicPr>
          <p:nvPr/>
        </p:nvPicPr>
        <p:blipFill>
          <a:blip r:embed="rId4" cstate="print"/>
          <a:srcRect/>
          <a:stretch>
            <a:fillRect/>
          </a:stretch>
        </p:blipFill>
        <p:spPr bwMode="auto">
          <a:xfrm rot="21079812">
            <a:off x="6456877" y="3792207"/>
            <a:ext cx="3083496" cy="2312622"/>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Global Game Jam tem restrições!</a:t>
            </a:r>
            <a:endParaRPr lang="pt-BR" dirty="0"/>
          </a:p>
        </p:txBody>
      </p:sp>
      <p:sp>
        <p:nvSpPr>
          <p:cNvPr id="3" name="Espaço Reservado para Conteúdo 2"/>
          <p:cNvSpPr>
            <a:spLocks noGrp="1"/>
          </p:cNvSpPr>
          <p:nvPr>
            <p:ph idx="1"/>
          </p:nvPr>
        </p:nvSpPr>
        <p:spPr/>
        <p:txBody>
          <a:bodyPr/>
          <a:lstStyle/>
          <a:p>
            <a:pPr>
              <a:buNone/>
            </a:pPr>
            <a:r>
              <a:rPr lang="pt-BR" dirty="0" smtClean="0"/>
              <a:t>Dado um </a:t>
            </a:r>
            <a:r>
              <a:rPr lang="pt-BR" dirty="0" smtClean="0">
                <a:solidFill>
                  <a:schemeClr val="accent3"/>
                </a:solidFill>
              </a:rPr>
              <a:t>tema</a:t>
            </a:r>
            <a:r>
              <a:rPr lang="pt-BR" dirty="0" smtClean="0"/>
              <a:t>, </a:t>
            </a:r>
            <a:r>
              <a:rPr lang="pt-BR" dirty="0" smtClean="0">
                <a:solidFill>
                  <a:schemeClr val="accent3"/>
                </a:solidFill>
              </a:rPr>
              <a:t>48 horas </a:t>
            </a:r>
            <a:r>
              <a:rPr lang="pt-BR" dirty="0" smtClean="0"/>
              <a:t>para desenvolver um novo jogo</a:t>
            </a:r>
            <a:endParaRPr lang="pt-BR" dirty="0"/>
          </a:p>
        </p:txBody>
      </p:sp>
      <p:pic>
        <p:nvPicPr>
          <p:cNvPr id="4" name="Picture 7"/>
          <p:cNvPicPr>
            <a:picLocks noChangeAspect="1" noChangeArrowheads="1"/>
          </p:cNvPicPr>
          <p:nvPr/>
        </p:nvPicPr>
        <p:blipFill>
          <a:blip r:embed="rId2" cstate="print"/>
          <a:srcRect/>
          <a:stretch>
            <a:fillRect/>
          </a:stretch>
        </p:blipFill>
        <p:spPr bwMode="auto">
          <a:xfrm rot="659219">
            <a:off x="4873549" y="3880084"/>
            <a:ext cx="4248968" cy="2817433"/>
          </a:xfrm>
          <a:prstGeom prst="rect">
            <a:avLst/>
          </a:prstGeom>
          <a:noFill/>
          <a:ln w="9525">
            <a:noFill/>
            <a:miter lim="800000"/>
            <a:headEnd/>
            <a:tailEnd/>
          </a:ln>
        </p:spPr>
      </p:pic>
      <p:pic>
        <p:nvPicPr>
          <p:cNvPr id="93188" name="Picture 4" descr="http://www.ggjcwb.com/wp-content/uploads/2013/03/8415269815_558b0976bf_z.jpg"/>
          <p:cNvPicPr>
            <a:picLocks noChangeAspect="1" noChangeArrowheads="1"/>
          </p:cNvPicPr>
          <p:nvPr/>
        </p:nvPicPr>
        <p:blipFill>
          <a:blip r:embed="rId3" cstate="print"/>
          <a:srcRect/>
          <a:stretch>
            <a:fillRect/>
          </a:stretch>
        </p:blipFill>
        <p:spPr bwMode="auto">
          <a:xfrm rot="20499602">
            <a:off x="323528" y="4005064"/>
            <a:ext cx="3491880" cy="2329739"/>
          </a:xfrm>
          <a:prstGeom prst="rect">
            <a:avLst/>
          </a:prstGeom>
          <a:noFill/>
        </p:spPr>
      </p:pic>
      <p:pic>
        <p:nvPicPr>
          <p:cNvPr id="93186" name="Picture 2" descr="http://www.ggjcwb.com/wp-content/uploads/2011/02/5397640410_215a6a1b3f-300x199.jpg"/>
          <p:cNvPicPr>
            <a:picLocks noChangeAspect="1" noChangeArrowheads="1"/>
          </p:cNvPicPr>
          <p:nvPr/>
        </p:nvPicPr>
        <p:blipFill>
          <a:blip r:embed="rId4" cstate="print"/>
          <a:srcRect/>
          <a:stretch>
            <a:fillRect/>
          </a:stretch>
        </p:blipFill>
        <p:spPr bwMode="auto">
          <a:xfrm>
            <a:off x="3131840" y="4725144"/>
            <a:ext cx="2857500" cy="1895476"/>
          </a:xfrm>
          <a:prstGeom prst="rect">
            <a:avLst/>
          </a:prstGeom>
          <a:noFill/>
        </p:spPr>
      </p:pic>
      <p:pic>
        <p:nvPicPr>
          <p:cNvPr id="93190" name="Picture 6" descr="http://www.ggjcwb.com/wp-content/uploads/2013/03/8416307988_29f41356fe_z.jpg"/>
          <p:cNvPicPr>
            <a:picLocks noChangeAspect="1" noChangeArrowheads="1"/>
          </p:cNvPicPr>
          <p:nvPr/>
        </p:nvPicPr>
        <p:blipFill>
          <a:blip r:embed="rId5" cstate="print"/>
          <a:srcRect/>
          <a:stretch>
            <a:fillRect/>
          </a:stretch>
        </p:blipFill>
        <p:spPr bwMode="auto">
          <a:xfrm>
            <a:off x="3347864" y="3068960"/>
            <a:ext cx="2952328" cy="196975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Temas</a:t>
            </a:r>
            <a:endParaRPr lang="pt-BR" dirty="0"/>
          </a:p>
        </p:txBody>
      </p:sp>
      <p:sp>
        <p:nvSpPr>
          <p:cNvPr id="3" name="Espaço Reservado para Conteúdo 2"/>
          <p:cNvSpPr>
            <a:spLocks noGrp="1"/>
          </p:cNvSpPr>
          <p:nvPr>
            <p:ph idx="1"/>
          </p:nvPr>
        </p:nvSpPr>
        <p:spPr/>
        <p:txBody>
          <a:bodyPr/>
          <a:lstStyle/>
          <a:p>
            <a:r>
              <a:rPr lang="pt-BR" dirty="0" smtClean="0">
                <a:solidFill>
                  <a:schemeClr val="accent3"/>
                </a:solidFill>
              </a:rPr>
              <a:t>2009</a:t>
            </a:r>
            <a:r>
              <a:rPr lang="pt-BR" dirty="0" smtClean="0"/>
              <a:t>: “Enquanto tivermos uns aos outros, não vamos deixar de ter problemas”;</a:t>
            </a:r>
          </a:p>
          <a:p>
            <a:r>
              <a:rPr lang="pt-BR" dirty="0" smtClean="0">
                <a:solidFill>
                  <a:schemeClr val="accent3"/>
                </a:solidFill>
              </a:rPr>
              <a:t>2010</a:t>
            </a:r>
            <a:r>
              <a:rPr lang="pt-BR" dirty="0" smtClean="0"/>
              <a:t>: Fraude;</a:t>
            </a:r>
          </a:p>
          <a:p>
            <a:r>
              <a:rPr lang="pt-BR" dirty="0" smtClean="0">
                <a:solidFill>
                  <a:schemeClr val="accent3"/>
                </a:solidFill>
              </a:rPr>
              <a:t>2011</a:t>
            </a:r>
            <a:r>
              <a:rPr lang="pt-BR" dirty="0" smtClean="0"/>
              <a:t>: Extinção;</a:t>
            </a:r>
          </a:p>
          <a:p>
            <a:r>
              <a:rPr lang="pt-BR" dirty="0" smtClean="0">
                <a:solidFill>
                  <a:schemeClr val="accent3"/>
                </a:solidFill>
              </a:rPr>
              <a:t>2012</a:t>
            </a:r>
            <a:r>
              <a:rPr lang="pt-BR" dirty="0" smtClean="0"/>
              <a:t>: A figura do </a:t>
            </a:r>
            <a:r>
              <a:rPr lang="pt-BR" dirty="0" err="1" smtClean="0"/>
              <a:t>Ouroboros</a:t>
            </a:r>
            <a:r>
              <a:rPr lang="pt-BR" dirty="0" smtClean="0"/>
              <a:t>;</a:t>
            </a:r>
          </a:p>
          <a:p>
            <a:r>
              <a:rPr lang="pt-BR" dirty="0" smtClean="0">
                <a:solidFill>
                  <a:schemeClr val="accent3"/>
                </a:solidFill>
              </a:rPr>
              <a:t>2013</a:t>
            </a:r>
            <a:r>
              <a:rPr lang="pt-BR" dirty="0" smtClean="0"/>
              <a:t>: O som da batida do coração.</a:t>
            </a:r>
          </a:p>
        </p:txBody>
      </p:sp>
      <p:pic>
        <p:nvPicPr>
          <p:cNvPr id="4" name="Picture 2" descr="http://www.ggjcwb.com/wp-content/uploads/2012/01/Ouroboros.preview.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20920720">
            <a:off x="7262213" y="3149893"/>
            <a:ext cx="1729218" cy="172576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Global Game Jam é </a:t>
            </a:r>
            <a:r>
              <a:rPr lang="pt-BR" dirty="0" smtClean="0">
                <a:solidFill>
                  <a:schemeClr val="accent3"/>
                </a:solidFill>
              </a:rPr>
              <a:t>mundial</a:t>
            </a:r>
            <a:r>
              <a:rPr lang="pt-BR" dirty="0" smtClean="0"/>
              <a:t>!</a:t>
            </a:r>
            <a:endParaRPr lang="pt-BR" dirty="0"/>
          </a:p>
        </p:txBody>
      </p:sp>
      <p:sp>
        <p:nvSpPr>
          <p:cNvPr id="3" name="Espaço Reservado para Conteúdo 2"/>
          <p:cNvSpPr>
            <a:spLocks noGrp="1"/>
          </p:cNvSpPr>
          <p:nvPr>
            <p:ph idx="1"/>
          </p:nvPr>
        </p:nvSpPr>
        <p:spPr/>
        <p:txBody>
          <a:bodyPr/>
          <a:lstStyle/>
          <a:p>
            <a:pPr>
              <a:buNone/>
            </a:pPr>
            <a:r>
              <a:rPr lang="pt-BR" dirty="0" smtClean="0"/>
              <a:t>Acontece </a:t>
            </a:r>
            <a:r>
              <a:rPr lang="pt-BR" dirty="0" smtClean="0">
                <a:solidFill>
                  <a:schemeClr val="accent3"/>
                </a:solidFill>
              </a:rPr>
              <a:t>simultaneamente</a:t>
            </a:r>
            <a:r>
              <a:rPr lang="pt-BR" dirty="0" smtClean="0"/>
              <a:t> no mundo todo</a:t>
            </a:r>
            <a:endParaRPr lang="pt-BR" dirty="0"/>
          </a:p>
        </p:txBody>
      </p:sp>
      <p:pic>
        <p:nvPicPr>
          <p:cNvPr id="5" name="Picture 4"/>
          <p:cNvPicPr>
            <a:picLocks noChangeAspect="1" noChangeArrowheads="1"/>
          </p:cNvPicPr>
          <p:nvPr/>
        </p:nvPicPr>
        <p:blipFill>
          <a:blip r:embed="rId2" cstate="print"/>
          <a:srcRect/>
          <a:stretch>
            <a:fillRect/>
          </a:stretch>
        </p:blipFill>
        <p:spPr bwMode="auto">
          <a:xfrm rot="20717378">
            <a:off x="4633877" y="3457905"/>
            <a:ext cx="4608513" cy="3068638"/>
          </a:xfrm>
          <a:prstGeom prst="rect">
            <a:avLst/>
          </a:prstGeom>
          <a:noFill/>
          <a:ln w="9525">
            <a:noFill/>
            <a:miter lim="800000"/>
            <a:headEnd/>
            <a:tailEnd/>
          </a:ln>
        </p:spPr>
      </p:pic>
      <p:pic>
        <p:nvPicPr>
          <p:cNvPr id="94210" name="Picture 2" descr="http://www.ggjcwb.com/wp-content/uploads/2013/03/8416368336_5cf013e6ab_z.jpg"/>
          <p:cNvPicPr>
            <a:picLocks noChangeAspect="1" noChangeArrowheads="1"/>
          </p:cNvPicPr>
          <p:nvPr/>
        </p:nvPicPr>
        <p:blipFill>
          <a:blip r:embed="rId3" cstate="print"/>
          <a:srcRect/>
          <a:stretch>
            <a:fillRect/>
          </a:stretch>
        </p:blipFill>
        <p:spPr bwMode="auto">
          <a:xfrm rot="952904">
            <a:off x="-24346" y="4016946"/>
            <a:ext cx="4157692" cy="2773961"/>
          </a:xfrm>
          <a:prstGeom prst="rect">
            <a:avLst/>
          </a:prstGeom>
          <a:noFill/>
        </p:spPr>
      </p:pic>
      <p:pic>
        <p:nvPicPr>
          <p:cNvPr id="94211" name="Picture 3" descr="C:\!! dropbox !!\My Dropbox\Coisas\Eventos\Global Game Jam 2013\2013 02 07 - poster antigo\global game_banner.jpg.jpg"/>
          <p:cNvPicPr>
            <a:picLocks noChangeAspect="1" noChangeArrowheads="1"/>
          </p:cNvPicPr>
          <p:nvPr/>
        </p:nvPicPr>
        <p:blipFill>
          <a:blip r:embed="rId4" cstate="print"/>
          <a:srcRect/>
          <a:stretch>
            <a:fillRect/>
          </a:stretch>
        </p:blipFill>
        <p:spPr bwMode="auto">
          <a:xfrm>
            <a:off x="3131840" y="3140968"/>
            <a:ext cx="2345702" cy="234888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Quem sou eu?</a:t>
            </a:r>
            <a:endParaRPr lang="pt-BR" dirty="0"/>
          </a:p>
        </p:txBody>
      </p:sp>
      <p:sp>
        <p:nvSpPr>
          <p:cNvPr id="3" name="Espaço Reservado para Conteúdo 2"/>
          <p:cNvSpPr>
            <a:spLocks noGrp="1"/>
          </p:cNvSpPr>
          <p:nvPr>
            <p:ph idx="1"/>
          </p:nvPr>
        </p:nvSpPr>
        <p:spPr/>
        <p:txBody>
          <a:bodyPr/>
          <a:lstStyle/>
          <a:p>
            <a:r>
              <a:rPr lang="pt-BR" dirty="0" smtClean="0"/>
              <a:t>Bruno </a:t>
            </a:r>
            <a:r>
              <a:rPr lang="pt-BR" dirty="0" err="1" smtClean="0"/>
              <a:t>Campagnolo</a:t>
            </a:r>
            <a:r>
              <a:rPr lang="pt-BR" dirty="0" smtClean="0"/>
              <a:t> de Paula</a:t>
            </a:r>
          </a:p>
          <a:p>
            <a:r>
              <a:rPr smtClean="0"/>
              <a:t>bruno@globalgamejam.org</a:t>
            </a:r>
            <a:endParaRPr lang="pt-BR" dirty="0" smtClean="0"/>
          </a:p>
          <a:p>
            <a:r>
              <a:rPr lang="pt-BR" dirty="0" smtClean="0"/>
              <a:t>brunodepaula@gmail.com</a:t>
            </a:r>
          </a:p>
          <a:p>
            <a:r>
              <a:rPr lang="pt-BR" dirty="0" smtClean="0"/>
              <a:t>http://www.brunocampagnolo.com/</a:t>
            </a:r>
          </a:p>
          <a:p>
            <a:r>
              <a:rPr lang="pt-BR" dirty="0" smtClean="0"/>
              <a:t>@</a:t>
            </a:r>
            <a:r>
              <a:rPr lang="pt-BR" dirty="0" err="1" smtClean="0"/>
              <a:t>bcp</a:t>
            </a:r>
            <a:r>
              <a:rPr lang="pt-BR" dirty="0" smtClean="0"/>
              <a:t> / @</a:t>
            </a:r>
            <a:r>
              <a:rPr lang="pt-BR" dirty="0" err="1" smtClean="0"/>
              <a:t>ggjpucpr</a:t>
            </a:r>
            <a:endParaRPr lang="pt-BR" dirty="0"/>
          </a:p>
        </p:txBody>
      </p:sp>
      <p:pic>
        <p:nvPicPr>
          <p:cNvPr id="67590" name="Picture 6"/>
          <p:cNvPicPr>
            <a:picLocks noChangeAspect="1" noChangeArrowheads="1"/>
          </p:cNvPicPr>
          <p:nvPr/>
        </p:nvPicPr>
        <p:blipFill>
          <a:blip r:embed="rId2" cstate="print"/>
          <a:srcRect/>
          <a:stretch>
            <a:fillRect/>
          </a:stretch>
        </p:blipFill>
        <p:spPr bwMode="auto">
          <a:xfrm>
            <a:off x="5286380" y="4811189"/>
            <a:ext cx="3801034" cy="197539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Global Game Jam</a:t>
            </a:r>
            <a:endParaRPr lang="pt-BR" dirty="0"/>
          </a:p>
        </p:txBody>
      </p:sp>
      <p:pic>
        <p:nvPicPr>
          <p:cNvPr id="95234" name="Picture 2" descr="http://gamejam.syr.edu/wp-content/uploads/2010/11/poster.png"/>
          <p:cNvPicPr>
            <a:picLocks noChangeAspect="1" noChangeArrowheads="1"/>
          </p:cNvPicPr>
          <p:nvPr/>
        </p:nvPicPr>
        <p:blipFill>
          <a:blip r:embed="rId2" cstate="print"/>
          <a:srcRect/>
          <a:stretch>
            <a:fillRect/>
          </a:stretch>
        </p:blipFill>
        <p:spPr bwMode="auto">
          <a:xfrm>
            <a:off x="0" y="0"/>
            <a:ext cx="1922341" cy="2708920"/>
          </a:xfrm>
          <a:prstGeom prst="rect">
            <a:avLst/>
          </a:prstGeom>
          <a:noFill/>
        </p:spPr>
      </p:pic>
      <p:pic>
        <p:nvPicPr>
          <p:cNvPr id="95236" name="Picture 4" descr="http://gameday.carleton.ca/images/gameJamPoster.jpg"/>
          <p:cNvPicPr>
            <a:picLocks noChangeAspect="1" noChangeArrowheads="1"/>
          </p:cNvPicPr>
          <p:nvPr/>
        </p:nvPicPr>
        <p:blipFill>
          <a:blip r:embed="rId3" cstate="print"/>
          <a:srcRect/>
          <a:stretch>
            <a:fillRect/>
          </a:stretch>
        </p:blipFill>
        <p:spPr bwMode="auto">
          <a:xfrm>
            <a:off x="1907704" y="0"/>
            <a:ext cx="1911983" cy="2952328"/>
          </a:xfrm>
          <a:prstGeom prst="rect">
            <a:avLst/>
          </a:prstGeom>
          <a:noFill/>
        </p:spPr>
      </p:pic>
      <p:pic>
        <p:nvPicPr>
          <p:cNvPr id="95238" name="Picture 6" descr="http://namle.net/wp-content/uploads/2011/04/ARIS_poster.png"/>
          <p:cNvPicPr>
            <a:picLocks noChangeAspect="1" noChangeArrowheads="1"/>
          </p:cNvPicPr>
          <p:nvPr/>
        </p:nvPicPr>
        <p:blipFill>
          <a:blip r:embed="rId4" cstate="print"/>
          <a:srcRect/>
          <a:stretch>
            <a:fillRect/>
          </a:stretch>
        </p:blipFill>
        <p:spPr bwMode="auto">
          <a:xfrm>
            <a:off x="3851920" y="0"/>
            <a:ext cx="1893168" cy="2924944"/>
          </a:xfrm>
          <a:prstGeom prst="rect">
            <a:avLst/>
          </a:prstGeom>
          <a:noFill/>
        </p:spPr>
      </p:pic>
      <p:pic>
        <p:nvPicPr>
          <p:cNvPr id="95240" name="Picture 8" descr="http://www.previewlabs.com/wp-content/uploads/2010/01/GGJ2010-poster.jpg"/>
          <p:cNvPicPr>
            <a:picLocks noChangeAspect="1" noChangeArrowheads="1"/>
          </p:cNvPicPr>
          <p:nvPr/>
        </p:nvPicPr>
        <p:blipFill>
          <a:blip r:embed="rId5" cstate="print"/>
          <a:srcRect/>
          <a:stretch>
            <a:fillRect/>
          </a:stretch>
        </p:blipFill>
        <p:spPr bwMode="auto">
          <a:xfrm>
            <a:off x="5779783" y="0"/>
            <a:ext cx="3328721" cy="2420888"/>
          </a:xfrm>
          <a:prstGeom prst="rect">
            <a:avLst/>
          </a:prstGeom>
          <a:noFill/>
        </p:spPr>
      </p:pic>
      <p:pic>
        <p:nvPicPr>
          <p:cNvPr id="95242" name="Picture 10" descr="http://4.bp.blogspot.com/-DyMNLgX6ji4/TxeN5sSonJI/AAAAAAAAAKo/ltWt8W7YhBA/s1600/GGJ_Posterblog.jpg"/>
          <p:cNvPicPr>
            <a:picLocks noChangeAspect="1" noChangeArrowheads="1"/>
          </p:cNvPicPr>
          <p:nvPr/>
        </p:nvPicPr>
        <p:blipFill>
          <a:blip r:embed="rId6" cstate="print"/>
          <a:srcRect/>
          <a:stretch>
            <a:fillRect/>
          </a:stretch>
        </p:blipFill>
        <p:spPr bwMode="auto">
          <a:xfrm>
            <a:off x="0" y="3212976"/>
            <a:ext cx="2359126" cy="3645024"/>
          </a:xfrm>
          <a:prstGeom prst="rect">
            <a:avLst/>
          </a:prstGeom>
          <a:noFill/>
        </p:spPr>
      </p:pic>
      <p:pic>
        <p:nvPicPr>
          <p:cNvPr id="95244" name="Picture 12" descr="http://grand-nce.ca/assets/images/newsimages/Global_Game_Jam_Vancouver_2012_poster.jpg"/>
          <p:cNvPicPr>
            <a:picLocks noChangeAspect="1" noChangeArrowheads="1"/>
          </p:cNvPicPr>
          <p:nvPr/>
        </p:nvPicPr>
        <p:blipFill>
          <a:blip r:embed="rId7" cstate="print"/>
          <a:srcRect/>
          <a:stretch>
            <a:fillRect/>
          </a:stretch>
        </p:blipFill>
        <p:spPr bwMode="auto">
          <a:xfrm>
            <a:off x="2411760" y="2924944"/>
            <a:ext cx="2520280" cy="3888434"/>
          </a:xfrm>
          <a:prstGeom prst="rect">
            <a:avLst/>
          </a:prstGeom>
          <a:noFill/>
        </p:spPr>
      </p:pic>
      <p:pic>
        <p:nvPicPr>
          <p:cNvPr id="95246" name="Picture 14" descr="http://globalgamejam.org/sites/default/files/site13_img/poster.png"/>
          <p:cNvPicPr>
            <a:picLocks noChangeAspect="1" noChangeArrowheads="1"/>
          </p:cNvPicPr>
          <p:nvPr/>
        </p:nvPicPr>
        <p:blipFill>
          <a:blip r:embed="rId8" cstate="print"/>
          <a:srcRect/>
          <a:stretch>
            <a:fillRect/>
          </a:stretch>
        </p:blipFill>
        <p:spPr bwMode="auto">
          <a:xfrm>
            <a:off x="4932040" y="2924944"/>
            <a:ext cx="2677438" cy="3779912"/>
          </a:xfrm>
          <a:prstGeom prst="rect">
            <a:avLst/>
          </a:prstGeom>
          <a:noFill/>
        </p:spPr>
      </p:pic>
      <p:pic>
        <p:nvPicPr>
          <p:cNvPr id="95248" name="Picture 16" descr="http://i62.photobucket.com/albums/h100/endlessthirteen/GGJManilaPoster2010.jpg"/>
          <p:cNvPicPr>
            <a:picLocks noChangeAspect="1" noChangeArrowheads="1"/>
          </p:cNvPicPr>
          <p:nvPr/>
        </p:nvPicPr>
        <p:blipFill>
          <a:blip r:embed="rId9" cstate="print"/>
          <a:srcRect/>
          <a:stretch>
            <a:fillRect/>
          </a:stretch>
        </p:blipFill>
        <p:spPr bwMode="auto">
          <a:xfrm>
            <a:off x="6996853" y="2060848"/>
            <a:ext cx="2147147" cy="295232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Picture 4" descr="http://globalgamejam.org/sites/default/files/styles/large/public/media/GGJ13_Posters_FB.png"/>
          <p:cNvPicPr>
            <a:picLocks noChangeAspect="1" noChangeArrowheads="1"/>
          </p:cNvPicPr>
          <p:nvPr/>
        </p:nvPicPr>
        <p:blipFill>
          <a:blip r:embed="rId2" cstate="print"/>
          <a:srcRect/>
          <a:stretch>
            <a:fillRect/>
          </a:stretch>
        </p:blipFill>
        <p:spPr bwMode="auto">
          <a:xfrm>
            <a:off x="0" y="44624"/>
            <a:ext cx="9144000" cy="674993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Mote da </a:t>
            </a:r>
            <a:br>
              <a:rPr lang="pt-BR" dirty="0" smtClean="0"/>
            </a:br>
            <a:r>
              <a:rPr lang="pt-BR" dirty="0" smtClean="0"/>
              <a:t>Global Game Jam</a:t>
            </a:r>
            <a:endParaRPr lang="pt-BR" dirty="0"/>
          </a:p>
        </p:txBody>
      </p:sp>
      <p:sp>
        <p:nvSpPr>
          <p:cNvPr id="3" name="Espaço Reservado para Conteúdo 2"/>
          <p:cNvSpPr>
            <a:spLocks noGrp="1"/>
          </p:cNvSpPr>
          <p:nvPr>
            <p:ph idx="1"/>
          </p:nvPr>
        </p:nvSpPr>
        <p:spPr/>
        <p:txBody>
          <a:bodyPr/>
          <a:lstStyle/>
          <a:p>
            <a:pPr>
              <a:buNone/>
            </a:pPr>
            <a:r>
              <a:rPr lang="pt-BR" dirty="0" smtClean="0"/>
              <a:t>Ao </a:t>
            </a:r>
            <a:r>
              <a:rPr lang="pt-BR" dirty="0"/>
              <a:t>invés de </a:t>
            </a:r>
            <a:r>
              <a:rPr lang="pt-BR" dirty="0">
                <a:solidFill>
                  <a:schemeClr val="accent3"/>
                </a:solidFill>
              </a:rPr>
              <a:t>FALAR</a:t>
            </a:r>
            <a:r>
              <a:rPr lang="pt-BR" dirty="0">
                <a:solidFill>
                  <a:srgbClr val="FF0000"/>
                </a:solidFill>
              </a:rPr>
              <a:t> </a:t>
            </a:r>
            <a:r>
              <a:rPr lang="pt-BR" dirty="0"/>
              <a:t>sobre jogos, vamos </a:t>
            </a:r>
            <a:r>
              <a:rPr lang="pt-BR" dirty="0">
                <a:solidFill>
                  <a:schemeClr val="accent3"/>
                </a:solidFill>
              </a:rPr>
              <a:t>FAZER</a:t>
            </a:r>
            <a:r>
              <a:rPr lang="pt-BR" dirty="0"/>
              <a:t> jogos</a:t>
            </a:r>
          </a:p>
        </p:txBody>
      </p:sp>
      <p:pic>
        <p:nvPicPr>
          <p:cNvPr id="4" name="Picture 3"/>
          <p:cNvPicPr>
            <a:picLocks noChangeAspect="1" noChangeArrowheads="1"/>
          </p:cNvPicPr>
          <p:nvPr/>
        </p:nvPicPr>
        <p:blipFill>
          <a:blip r:embed="rId2" cstate="print"/>
          <a:srcRect/>
          <a:stretch>
            <a:fillRect/>
          </a:stretch>
        </p:blipFill>
        <p:spPr bwMode="auto">
          <a:xfrm rot="20967012">
            <a:off x="4644008" y="3789040"/>
            <a:ext cx="4284662" cy="2851150"/>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rot="523649">
            <a:off x="395536" y="3933056"/>
            <a:ext cx="3816350" cy="25479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Objetivo da </a:t>
            </a:r>
            <a:br>
              <a:rPr lang="pt-BR" dirty="0" smtClean="0"/>
            </a:br>
            <a:r>
              <a:rPr lang="pt-BR" dirty="0" smtClean="0"/>
              <a:t>Global Game Jam</a:t>
            </a:r>
            <a:endParaRPr lang="pt-BR" dirty="0"/>
          </a:p>
        </p:txBody>
      </p:sp>
      <p:sp>
        <p:nvSpPr>
          <p:cNvPr id="3" name="Espaço Reservado para Conteúdo 2"/>
          <p:cNvSpPr>
            <a:spLocks noGrp="1"/>
          </p:cNvSpPr>
          <p:nvPr>
            <p:ph idx="1"/>
          </p:nvPr>
        </p:nvSpPr>
        <p:spPr/>
        <p:txBody>
          <a:bodyPr/>
          <a:lstStyle/>
          <a:p>
            <a:pPr>
              <a:buNone/>
            </a:pPr>
            <a:r>
              <a:rPr lang="pt-BR" dirty="0" smtClean="0"/>
              <a:t>Gerar </a:t>
            </a:r>
            <a:r>
              <a:rPr lang="pt-BR" dirty="0" err="1" smtClean="0">
                <a:solidFill>
                  <a:schemeClr val="accent3"/>
                </a:solidFill>
              </a:rPr>
              <a:t>portfolio</a:t>
            </a:r>
            <a:r>
              <a:rPr lang="pt-BR" dirty="0" smtClean="0"/>
              <a:t> para </a:t>
            </a:r>
            <a:r>
              <a:rPr lang="pt-BR" dirty="0">
                <a:solidFill>
                  <a:schemeClr val="accent3"/>
                </a:solidFill>
              </a:rPr>
              <a:t>todos</a:t>
            </a:r>
            <a:r>
              <a:rPr lang="pt-BR" dirty="0"/>
              <a:t> os </a:t>
            </a:r>
            <a:r>
              <a:rPr lang="pt-BR" dirty="0" smtClean="0"/>
              <a:t>envolvidos</a:t>
            </a:r>
            <a:endParaRPr lang="pt-BR" dirty="0"/>
          </a:p>
        </p:txBody>
      </p:sp>
      <p:pic>
        <p:nvPicPr>
          <p:cNvPr id="97282" name="Picture 2"/>
          <p:cNvPicPr>
            <a:picLocks noChangeAspect="1" noChangeArrowheads="1"/>
          </p:cNvPicPr>
          <p:nvPr/>
        </p:nvPicPr>
        <p:blipFill>
          <a:blip r:embed="rId2" cstate="print"/>
          <a:srcRect/>
          <a:stretch>
            <a:fillRect/>
          </a:stretch>
        </p:blipFill>
        <p:spPr bwMode="auto">
          <a:xfrm rot="254450">
            <a:off x="179512" y="3212976"/>
            <a:ext cx="3240360" cy="3280865"/>
          </a:xfrm>
          <a:prstGeom prst="rect">
            <a:avLst/>
          </a:prstGeom>
          <a:noFill/>
          <a:ln w="9525">
            <a:noFill/>
            <a:miter lim="800000"/>
            <a:headEnd/>
            <a:tailEnd/>
          </a:ln>
        </p:spPr>
      </p:pic>
      <p:pic>
        <p:nvPicPr>
          <p:cNvPr id="97283" name="Picture 3"/>
          <p:cNvPicPr>
            <a:picLocks noChangeAspect="1" noChangeArrowheads="1"/>
          </p:cNvPicPr>
          <p:nvPr/>
        </p:nvPicPr>
        <p:blipFill>
          <a:blip r:embed="rId3" cstate="print"/>
          <a:srcRect/>
          <a:stretch>
            <a:fillRect/>
          </a:stretch>
        </p:blipFill>
        <p:spPr bwMode="auto">
          <a:xfrm>
            <a:off x="3059832" y="3356992"/>
            <a:ext cx="2987935" cy="3318892"/>
          </a:xfrm>
          <a:prstGeom prst="rect">
            <a:avLst/>
          </a:prstGeom>
          <a:noFill/>
          <a:ln w="9525">
            <a:noFill/>
            <a:miter lim="800000"/>
            <a:headEnd/>
            <a:tailEnd/>
          </a:ln>
        </p:spPr>
      </p:pic>
      <p:pic>
        <p:nvPicPr>
          <p:cNvPr id="97284" name="Picture 4"/>
          <p:cNvPicPr>
            <a:picLocks noChangeAspect="1" noChangeArrowheads="1"/>
          </p:cNvPicPr>
          <p:nvPr/>
        </p:nvPicPr>
        <p:blipFill>
          <a:blip r:embed="rId4" cstate="print"/>
          <a:srcRect/>
          <a:stretch>
            <a:fillRect/>
          </a:stretch>
        </p:blipFill>
        <p:spPr bwMode="auto">
          <a:xfrm rot="20717773">
            <a:off x="5763517" y="3319894"/>
            <a:ext cx="3941440" cy="308846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smtClean="0"/>
              <a:t>Competição?</a:t>
            </a:r>
            <a:endParaRPr lang="pt-BR" dirty="0"/>
          </a:p>
        </p:txBody>
      </p:sp>
      <p:sp>
        <p:nvSpPr>
          <p:cNvPr id="3" name="Espaço Reservado para Conteúdo 2"/>
          <p:cNvSpPr>
            <a:spLocks noGrp="1"/>
          </p:cNvSpPr>
          <p:nvPr>
            <p:ph idx="1"/>
          </p:nvPr>
        </p:nvSpPr>
        <p:spPr>
          <a:xfrm>
            <a:off x="251520" y="2492896"/>
            <a:ext cx="6106430" cy="3633267"/>
          </a:xfrm>
        </p:spPr>
        <p:txBody>
          <a:bodyPr/>
          <a:lstStyle/>
          <a:p>
            <a:r>
              <a:rPr smtClean="0">
                <a:solidFill>
                  <a:schemeClr val="accent3"/>
                </a:solidFill>
              </a:rPr>
              <a:t>Não </a:t>
            </a:r>
            <a:r>
              <a:rPr smtClean="0"/>
              <a:t>é uma competição global!</a:t>
            </a:r>
          </a:p>
          <a:p>
            <a:r>
              <a:rPr smtClean="0"/>
              <a:t>O grande prêmio é realmente ter um </a:t>
            </a:r>
            <a:r>
              <a:rPr smtClean="0">
                <a:solidFill>
                  <a:schemeClr val="accent3"/>
                </a:solidFill>
              </a:rPr>
              <a:t>novo jogo em seu portfolio</a:t>
            </a:r>
            <a:r>
              <a:rPr smtClean="0"/>
              <a:t>;</a:t>
            </a:r>
          </a:p>
          <a:p>
            <a:r>
              <a:rPr smtClean="0"/>
              <a:t>Cada sede tem a liberdade de fazer </a:t>
            </a:r>
            <a:r>
              <a:rPr smtClean="0">
                <a:solidFill>
                  <a:schemeClr val="accent3"/>
                </a:solidFill>
              </a:rPr>
              <a:t>votações.</a:t>
            </a:r>
            <a:endParaRPr smtClean="0"/>
          </a:p>
          <a:p>
            <a:endParaRPr lang="pt-BR" dirty="0"/>
          </a:p>
        </p:txBody>
      </p:sp>
      <p:pic>
        <p:nvPicPr>
          <p:cNvPr id="157698" name="Picture 2"/>
          <p:cNvPicPr>
            <a:picLocks noChangeAspect="1" noChangeArrowheads="1"/>
          </p:cNvPicPr>
          <p:nvPr/>
        </p:nvPicPr>
        <p:blipFill>
          <a:blip r:embed="rId2"/>
          <a:srcRect/>
          <a:stretch>
            <a:fillRect/>
          </a:stretch>
        </p:blipFill>
        <p:spPr bwMode="auto">
          <a:xfrm rot="20891090">
            <a:off x="7072330" y="500042"/>
            <a:ext cx="1809750" cy="2971800"/>
          </a:xfrm>
          <a:prstGeom prst="rect">
            <a:avLst/>
          </a:prstGeom>
          <a:noFill/>
          <a:ln w="9525">
            <a:noFill/>
            <a:miter lim="800000"/>
            <a:headEnd/>
            <a:tailEnd/>
          </a:ln>
          <a:effectLst/>
        </p:spPr>
      </p:pic>
      <p:pic>
        <p:nvPicPr>
          <p:cNvPr id="157699" name="Picture 3"/>
          <p:cNvPicPr>
            <a:picLocks noChangeAspect="1" noChangeArrowheads="1"/>
          </p:cNvPicPr>
          <p:nvPr/>
        </p:nvPicPr>
        <p:blipFill>
          <a:blip r:embed="rId3"/>
          <a:srcRect/>
          <a:stretch>
            <a:fillRect/>
          </a:stretch>
        </p:blipFill>
        <p:spPr bwMode="auto">
          <a:xfrm rot="933011">
            <a:off x="6762750" y="3357562"/>
            <a:ext cx="2381250" cy="2943225"/>
          </a:xfrm>
          <a:prstGeom prst="rect">
            <a:avLst/>
          </a:prstGeom>
          <a:noFill/>
          <a:ln w="9525">
            <a:noFill/>
            <a:miter lim="800000"/>
            <a:headEnd/>
            <a:tailEnd/>
          </a:ln>
          <a:effectLst/>
        </p:spPr>
      </p:pic>
      <p:pic>
        <p:nvPicPr>
          <p:cNvPr id="157700" name="Picture 4"/>
          <p:cNvPicPr>
            <a:picLocks noChangeAspect="1" noChangeArrowheads="1"/>
          </p:cNvPicPr>
          <p:nvPr/>
        </p:nvPicPr>
        <p:blipFill>
          <a:blip r:embed="rId4"/>
          <a:srcRect/>
          <a:stretch>
            <a:fillRect/>
          </a:stretch>
        </p:blipFill>
        <p:spPr bwMode="auto">
          <a:xfrm rot="21203966">
            <a:off x="5768455" y="1357298"/>
            <a:ext cx="1903938" cy="2428892"/>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smtClean="0"/>
              <a:t>Download dos jogos</a:t>
            </a:r>
            <a:endParaRPr lang="pt-BR" dirty="0"/>
          </a:p>
        </p:txBody>
      </p:sp>
      <p:sp>
        <p:nvSpPr>
          <p:cNvPr id="3" name="Espaço Reservado para Conteúdo 2"/>
          <p:cNvSpPr>
            <a:spLocks noGrp="1"/>
          </p:cNvSpPr>
          <p:nvPr>
            <p:ph idx="1"/>
          </p:nvPr>
        </p:nvSpPr>
        <p:spPr/>
        <p:txBody>
          <a:bodyPr/>
          <a:lstStyle/>
          <a:p>
            <a:r>
              <a:rPr>
                <a:solidFill>
                  <a:schemeClr val="accent3"/>
                </a:solidFill>
              </a:rPr>
              <a:t>Todos</a:t>
            </a:r>
            <a:r>
              <a:rPr/>
              <a:t> os jogos ficam disponíveis no site do evento;</a:t>
            </a:r>
          </a:p>
          <a:p>
            <a:r>
              <a:rPr smtClean="0"/>
              <a:t>http://www.globalgamejam.org</a:t>
            </a:r>
          </a:p>
          <a:p>
            <a:endParaRPr lang="pt-BR" dirty="0"/>
          </a:p>
        </p:txBody>
      </p:sp>
      <p:pic>
        <p:nvPicPr>
          <p:cNvPr id="158722" name="Picture 2"/>
          <p:cNvPicPr>
            <a:picLocks noChangeAspect="1" noChangeArrowheads="1"/>
          </p:cNvPicPr>
          <p:nvPr/>
        </p:nvPicPr>
        <p:blipFill>
          <a:blip r:embed="rId2"/>
          <a:srcRect/>
          <a:stretch>
            <a:fillRect/>
          </a:stretch>
        </p:blipFill>
        <p:spPr bwMode="auto">
          <a:xfrm>
            <a:off x="714348" y="4143380"/>
            <a:ext cx="6536620" cy="271462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Tamanho do evento</a:t>
            </a:r>
            <a:endParaRPr lang="pt-BR" dirty="0"/>
          </a:p>
        </p:txBody>
      </p:sp>
      <p:sp>
        <p:nvSpPr>
          <p:cNvPr id="3" name="Espaço Reservado para Conteúdo 2"/>
          <p:cNvSpPr>
            <a:spLocks noGrp="1"/>
          </p:cNvSpPr>
          <p:nvPr>
            <p:ph idx="1"/>
          </p:nvPr>
        </p:nvSpPr>
        <p:spPr/>
        <p:txBody>
          <a:bodyPr/>
          <a:lstStyle/>
          <a:p>
            <a:pPr>
              <a:buNone/>
            </a:pPr>
            <a:r>
              <a:rPr lang="pt-BR" dirty="0" smtClean="0">
                <a:solidFill>
                  <a:schemeClr val="accent3"/>
                </a:solidFill>
              </a:rPr>
              <a:t>Maior</a:t>
            </a:r>
            <a:r>
              <a:rPr lang="pt-BR" dirty="0" smtClean="0"/>
              <a:t> </a:t>
            </a:r>
            <a:r>
              <a:rPr lang="pt-BR" dirty="0" err="1" smtClean="0"/>
              <a:t>jam</a:t>
            </a:r>
            <a:r>
              <a:rPr lang="pt-BR" dirty="0" smtClean="0"/>
              <a:t> do mundo</a:t>
            </a:r>
            <a:endParaRPr lang="pt-BR" dirty="0"/>
          </a:p>
        </p:txBody>
      </p:sp>
      <p:graphicFrame>
        <p:nvGraphicFramePr>
          <p:cNvPr id="4" name="Group 38"/>
          <p:cNvGraphicFramePr>
            <a:graphicFrameLocks noGrp="1"/>
          </p:cNvGraphicFramePr>
          <p:nvPr/>
        </p:nvGraphicFramePr>
        <p:xfrm>
          <a:off x="179512" y="3356570"/>
          <a:ext cx="8964488" cy="3312790"/>
        </p:xfrm>
        <a:graphic>
          <a:graphicData uri="http://schemas.openxmlformats.org/drawingml/2006/table">
            <a:tbl>
              <a:tblPr/>
              <a:tblGrid>
                <a:gridCol w="1853312"/>
                <a:gridCol w="1134472"/>
                <a:gridCol w="1493324"/>
                <a:gridCol w="1494460"/>
                <a:gridCol w="1494460"/>
                <a:gridCol w="1494460"/>
              </a:tblGrid>
              <a:tr h="66255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dirty="0" smtClean="0">
                        <a:ln>
                          <a:noFill/>
                        </a:ln>
                        <a:solidFill>
                          <a:srgbClr val="FFFFFF"/>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smtClean="0">
                          <a:ln>
                            <a:noFill/>
                          </a:ln>
                          <a:solidFill>
                            <a:srgbClr val="FFFFFF"/>
                          </a:solidFill>
                          <a:effectLst/>
                          <a:latin typeface="Calibri" pitchFamily="34" charset="0"/>
                          <a:cs typeface="Arial" charset="0"/>
                        </a:rPr>
                        <a:t>2009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smtClean="0">
                          <a:ln>
                            <a:noFill/>
                          </a:ln>
                          <a:solidFill>
                            <a:srgbClr val="FFFFFF"/>
                          </a:solidFill>
                          <a:effectLst/>
                          <a:latin typeface="Calibri" pitchFamily="34" charset="0"/>
                          <a:cs typeface="Arial" charset="0"/>
                        </a:rPr>
                        <a:t>2010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smtClean="0">
                          <a:ln>
                            <a:noFill/>
                          </a:ln>
                          <a:solidFill>
                            <a:srgbClr val="FFFFFF"/>
                          </a:solidFill>
                          <a:effectLst/>
                          <a:latin typeface="Calibri" pitchFamily="34" charset="0"/>
                          <a:cs typeface="Arial" charset="0"/>
                        </a:rPr>
                        <a:t>2011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smtClean="0">
                          <a:ln>
                            <a:noFill/>
                          </a:ln>
                          <a:solidFill>
                            <a:srgbClr val="FFFFFF"/>
                          </a:solidFill>
                          <a:effectLst/>
                          <a:latin typeface="Calibri" pitchFamily="34" charset="0"/>
                          <a:cs typeface="Arial" charset="0"/>
                        </a:rPr>
                        <a:t>2012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smtClean="0">
                          <a:ln>
                            <a:noFill/>
                          </a:ln>
                          <a:solidFill>
                            <a:srgbClr val="FFFFFF"/>
                          </a:solidFill>
                          <a:effectLst/>
                          <a:latin typeface="Calibri" pitchFamily="34" charset="0"/>
                          <a:cs typeface="Arial" charset="0"/>
                        </a:rPr>
                        <a:t>2013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625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rgbClr val="000000"/>
                          </a:solidFill>
                          <a:effectLst/>
                          <a:latin typeface="Calibri" pitchFamily="34" charset="0"/>
                          <a:cs typeface="Arial" charset="0"/>
                        </a:rPr>
                        <a:t>Participantes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rgbClr val="000000"/>
                          </a:solidFill>
                          <a:effectLst/>
                          <a:latin typeface="Calibri" pitchFamily="34" charset="0"/>
                          <a:cs typeface="Arial" charset="0"/>
                        </a:rPr>
                        <a:t>1.600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rgbClr val="000000"/>
                          </a:solidFill>
                          <a:effectLst/>
                          <a:latin typeface="Calibri" pitchFamily="34" charset="0"/>
                          <a:cs typeface="Arial" charset="0"/>
                        </a:rPr>
                        <a:t>4.000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kern="1200" cap="none" normalizeH="0" baseline="0" dirty="0" smtClean="0">
                          <a:ln>
                            <a:noFill/>
                          </a:ln>
                          <a:solidFill>
                            <a:srgbClr val="000000"/>
                          </a:solidFill>
                          <a:effectLst/>
                          <a:latin typeface="Calibri" pitchFamily="34" charset="0"/>
                          <a:ea typeface="+mn-ea"/>
                          <a:cs typeface="Arial" charset="0"/>
                        </a:rPr>
                        <a:t>6.500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kern="1200" cap="none" normalizeH="0" baseline="0" dirty="0" smtClean="0">
                          <a:ln>
                            <a:noFill/>
                          </a:ln>
                          <a:solidFill>
                            <a:srgbClr val="000000"/>
                          </a:solidFill>
                          <a:effectLst/>
                          <a:latin typeface="Calibri" pitchFamily="34" charset="0"/>
                          <a:ea typeface="+mn-ea"/>
                          <a:cs typeface="Arial" charset="0"/>
                        </a:rPr>
                        <a:t>10.000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2800" b="1" i="0" u="none" strike="noStrike" cap="none" normalizeH="0" baseline="0" dirty="0" smtClean="0">
                          <a:ln>
                            <a:noFill/>
                          </a:ln>
                          <a:solidFill>
                            <a:schemeClr val="accent2"/>
                          </a:solidFill>
                          <a:effectLst/>
                          <a:latin typeface="Calibri" pitchFamily="34" charset="0"/>
                          <a:cs typeface="Arial" charset="0"/>
                        </a:rPr>
                        <a:t>~15.000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625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rgbClr val="000000"/>
                          </a:solidFill>
                          <a:effectLst/>
                          <a:latin typeface="Calibri" pitchFamily="34" charset="0"/>
                          <a:cs typeface="Arial" charset="0"/>
                        </a:rPr>
                        <a:t>Locais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rgbClr val="000000"/>
                          </a:solidFill>
                          <a:effectLst/>
                          <a:latin typeface="Calibri" pitchFamily="34" charset="0"/>
                          <a:cs typeface="Arial" charset="0"/>
                        </a:rPr>
                        <a:t>53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rgbClr val="000000"/>
                          </a:solidFill>
                          <a:effectLst/>
                          <a:latin typeface="Calibri" pitchFamily="34" charset="0"/>
                          <a:cs typeface="Arial" charset="0"/>
                        </a:rPr>
                        <a:t>138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kern="1200" cap="none" normalizeH="0" baseline="0" dirty="0" smtClean="0">
                          <a:ln>
                            <a:noFill/>
                          </a:ln>
                          <a:solidFill>
                            <a:srgbClr val="000000"/>
                          </a:solidFill>
                          <a:effectLst/>
                          <a:latin typeface="Calibri" pitchFamily="34" charset="0"/>
                          <a:ea typeface="+mn-ea"/>
                          <a:cs typeface="Arial" charset="0"/>
                        </a:rPr>
                        <a:t>169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kern="1200" cap="none" normalizeH="0" baseline="0" dirty="0" smtClean="0">
                          <a:ln>
                            <a:noFill/>
                          </a:ln>
                          <a:solidFill>
                            <a:srgbClr val="000000"/>
                          </a:solidFill>
                          <a:effectLst/>
                          <a:latin typeface="Calibri" pitchFamily="34" charset="0"/>
                          <a:ea typeface="+mn-ea"/>
                          <a:cs typeface="Arial" charset="0"/>
                        </a:rPr>
                        <a:t>242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rgbClr val="000000"/>
                          </a:solidFill>
                          <a:effectLst/>
                          <a:latin typeface="Calibri" pitchFamily="34" charset="0"/>
                          <a:cs typeface="Arial" charset="0"/>
                        </a:rPr>
                        <a:t>319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6625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rgbClr val="000000"/>
                          </a:solidFill>
                          <a:effectLst/>
                          <a:latin typeface="Calibri" pitchFamily="34" charset="0"/>
                          <a:cs typeface="Arial" charset="0"/>
                        </a:rPr>
                        <a:t>Países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rgbClr val="000000"/>
                          </a:solidFill>
                          <a:effectLst/>
                          <a:latin typeface="Calibri" pitchFamily="34" charset="0"/>
                          <a:cs typeface="Arial"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rgbClr val="000000"/>
                          </a:solidFill>
                          <a:effectLst/>
                          <a:latin typeface="Calibri" pitchFamily="34" charset="0"/>
                          <a:cs typeface="Arial" charset="0"/>
                        </a:rPr>
                        <a:t>39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kern="1200" cap="none" normalizeH="0" baseline="0" dirty="0" smtClean="0">
                          <a:ln>
                            <a:noFill/>
                          </a:ln>
                          <a:solidFill>
                            <a:srgbClr val="000000"/>
                          </a:solidFill>
                          <a:effectLst/>
                          <a:latin typeface="Calibri" pitchFamily="34" charset="0"/>
                          <a:ea typeface="+mn-ea"/>
                          <a:cs typeface="Arial" charset="0"/>
                        </a:rPr>
                        <a:t>44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kern="1200" cap="none" normalizeH="0" baseline="0" dirty="0" smtClean="0">
                          <a:ln>
                            <a:noFill/>
                          </a:ln>
                          <a:solidFill>
                            <a:srgbClr val="000000"/>
                          </a:solidFill>
                          <a:effectLst/>
                          <a:latin typeface="Calibri" pitchFamily="34" charset="0"/>
                          <a:ea typeface="+mn-ea"/>
                          <a:cs typeface="Arial" charset="0"/>
                        </a:rPr>
                        <a:t>47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rgbClr val="000000"/>
                          </a:solidFill>
                          <a:effectLst/>
                          <a:latin typeface="Calibri" pitchFamily="34" charset="0"/>
                          <a:cs typeface="Arial" charset="0"/>
                        </a:rPr>
                        <a:t>63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625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dirty="0" smtClean="0">
                          <a:ln>
                            <a:noFill/>
                          </a:ln>
                          <a:solidFill>
                            <a:srgbClr val="000000"/>
                          </a:solidFill>
                          <a:effectLst/>
                          <a:latin typeface="Calibri" pitchFamily="34" charset="0"/>
                          <a:cs typeface="Arial" charset="0"/>
                        </a:rPr>
                        <a:t>Jogos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rgbClr val="000000"/>
                          </a:solidFill>
                          <a:effectLst/>
                          <a:latin typeface="Calibri" pitchFamily="34" charset="0"/>
                          <a:cs typeface="Arial" charset="0"/>
                        </a:rPr>
                        <a:t>370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cap="none" normalizeH="0" baseline="0" smtClean="0">
                          <a:ln>
                            <a:noFill/>
                          </a:ln>
                          <a:solidFill>
                            <a:srgbClr val="000000"/>
                          </a:solidFill>
                          <a:effectLst/>
                          <a:latin typeface="Calibri" pitchFamily="34" charset="0"/>
                          <a:cs typeface="Arial" charset="0"/>
                        </a:rPr>
                        <a:t>900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kern="1200" cap="none" normalizeH="0" baseline="0" dirty="0" smtClean="0">
                          <a:ln>
                            <a:noFill/>
                          </a:ln>
                          <a:solidFill>
                            <a:srgbClr val="000000"/>
                          </a:solidFill>
                          <a:effectLst/>
                          <a:latin typeface="Calibri" pitchFamily="34" charset="0"/>
                          <a:ea typeface="+mn-ea"/>
                          <a:cs typeface="Arial" charset="0"/>
                        </a:rPr>
                        <a:t>1.500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800" b="0" i="0" u="none" strike="noStrike" kern="1200" cap="none" normalizeH="0" baseline="0" dirty="0" smtClean="0">
                          <a:ln>
                            <a:noFill/>
                          </a:ln>
                          <a:solidFill>
                            <a:srgbClr val="000000"/>
                          </a:solidFill>
                          <a:effectLst/>
                          <a:latin typeface="Calibri" pitchFamily="34" charset="0"/>
                          <a:ea typeface="+mn-ea"/>
                          <a:cs typeface="Arial" charset="0"/>
                        </a:rPr>
                        <a:t>2.200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3200" b="1" i="0" u="none" strike="noStrike" cap="none" normalizeH="0" baseline="0" dirty="0" smtClean="0">
                          <a:ln>
                            <a:noFill/>
                          </a:ln>
                          <a:solidFill>
                            <a:schemeClr val="accent2"/>
                          </a:solidFill>
                          <a:effectLst/>
                          <a:latin typeface="Calibri" pitchFamily="34" charset="0"/>
                          <a:cs typeface="Arial" charset="0"/>
                        </a:rPr>
                        <a:t>3.200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pic>
        <p:nvPicPr>
          <p:cNvPr id="98306" name="Picture 2" descr="http://globalgamejam.org/sites/default/files/styles/large/public/guinness.jpe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572264" y="1252800"/>
            <a:ext cx="2029158" cy="2029159"/>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Brasil é o </a:t>
            </a:r>
            <a:r>
              <a:rPr lang="pt-BR" dirty="0" smtClean="0">
                <a:solidFill>
                  <a:schemeClr val="accent3"/>
                </a:solidFill>
              </a:rPr>
              <a:t>2º</a:t>
            </a:r>
            <a:r>
              <a:rPr lang="pt-BR" dirty="0" smtClean="0"/>
              <a:t> país em sedes </a:t>
            </a:r>
            <a:endParaRPr lang="pt-BR" dirty="0"/>
          </a:p>
        </p:txBody>
      </p:sp>
      <p:sp>
        <p:nvSpPr>
          <p:cNvPr id="3" name="Espaço Reservado para Conteúdo 2"/>
          <p:cNvSpPr>
            <a:spLocks noGrp="1"/>
          </p:cNvSpPr>
          <p:nvPr>
            <p:ph idx="1"/>
          </p:nvPr>
        </p:nvSpPr>
        <p:spPr>
          <a:xfrm>
            <a:off x="251520" y="2132856"/>
            <a:ext cx="8435280" cy="3633267"/>
          </a:xfrm>
        </p:spPr>
        <p:txBody>
          <a:bodyPr/>
          <a:lstStyle/>
          <a:p>
            <a:pPr>
              <a:buNone/>
            </a:pPr>
            <a:r>
              <a:rPr lang="pt-BR" dirty="0" smtClean="0"/>
              <a:t>EUA (</a:t>
            </a:r>
            <a:r>
              <a:rPr lang="pt-BR" dirty="0" smtClean="0">
                <a:solidFill>
                  <a:schemeClr val="accent3"/>
                </a:solidFill>
              </a:rPr>
              <a:t>93</a:t>
            </a:r>
            <a:r>
              <a:rPr lang="pt-BR" dirty="0" smtClean="0"/>
              <a:t>), Brasil (</a:t>
            </a:r>
            <a:r>
              <a:rPr lang="pt-BR" dirty="0" smtClean="0">
                <a:solidFill>
                  <a:schemeClr val="accent3"/>
                </a:solidFill>
              </a:rPr>
              <a:t>23</a:t>
            </a:r>
            <a:r>
              <a:rPr lang="pt-BR" dirty="0" smtClean="0"/>
              <a:t>), Japão (</a:t>
            </a:r>
            <a:r>
              <a:rPr lang="pt-BR" dirty="0" smtClean="0">
                <a:solidFill>
                  <a:schemeClr val="accent3"/>
                </a:solidFill>
              </a:rPr>
              <a:t>17</a:t>
            </a:r>
            <a:r>
              <a:rPr lang="pt-BR" dirty="0" smtClean="0"/>
              <a:t>), Canadá (</a:t>
            </a:r>
            <a:r>
              <a:rPr lang="pt-BR" dirty="0" smtClean="0">
                <a:solidFill>
                  <a:schemeClr val="accent3"/>
                </a:solidFill>
              </a:rPr>
              <a:t>16</a:t>
            </a:r>
            <a:r>
              <a:rPr lang="pt-BR" dirty="0" smtClean="0"/>
              <a:t>), Alemanha (</a:t>
            </a:r>
            <a:r>
              <a:rPr lang="pt-BR" dirty="0" smtClean="0">
                <a:solidFill>
                  <a:schemeClr val="accent3"/>
                </a:solidFill>
              </a:rPr>
              <a:t>14</a:t>
            </a:r>
            <a:r>
              <a:rPr lang="pt-BR" dirty="0" smtClean="0"/>
              <a:t>), Finlândia (</a:t>
            </a:r>
            <a:r>
              <a:rPr lang="pt-BR" dirty="0" smtClean="0">
                <a:solidFill>
                  <a:schemeClr val="accent3"/>
                </a:solidFill>
              </a:rPr>
              <a:t>12</a:t>
            </a:r>
            <a:r>
              <a:rPr lang="pt-BR" dirty="0" smtClean="0"/>
              <a:t>)</a:t>
            </a:r>
            <a:endParaRPr lang="pt-BR" dirty="0"/>
          </a:p>
        </p:txBody>
      </p:sp>
      <p:pic>
        <p:nvPicPr>
          <p:cNvPr id="100354" name="Picture 2"/>
          <p:cNvPicPr>
            <a:picLocks noChangeAspect="1" noChangeArrowheads="1"/>
          </p:cNvPicPr>
          <p:nvPr/>
        </p:nvPicPr>
        <p:blipFill>
          <a:blip r:embed="rId2" cstate="print"/>
          <a:srcRect/>
          <a:stretch>
            <a:fillRect/>
          </a:stretch>
        </p:blipFill>
        <p:spPr bwMode="auto">
          <a:xfrm rot="193573">
            <a:off x="313836" y="3345829"/>
            <a:ext cx="5940152" cy="370517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accent3"/>
                </a:solidFill>
              </a:rPr>
              <a:t>23 sedes </a:t>
            </a:r>
            <a:r>
              <a:rPr lang="pt-BR" dirty="0" smtClean="0"/>
              <a:t>no Brasil de diversos tipos</a:t>
            </a:r>
            <a:endParaRPr lang="pt-BR" dirty="0"/>
          </a:p>
        </p:txBody>
      </p:sp>
      <p:sp>
        <p:nvSpPr>
          <p:cNvPr id="3" name="Espaço Reservado para Conteúdo 2"/>
          <p:cNvSpPr>
            <a:spLocks noGrp="1"/>
          </p:cNvSpPr>
          <p:nvPr>
            <p:ph idx="1"/>
          </p:nvPr>
        </p:nvSpPr>
        <p:spPr>
          <a:xfrm>
            <a:off x="4211960" y="2492896"/>
            <a:ext cx="4474840" cy="3633267"/>
          </a:xfrm>
        </p:spPr>
        <p:txBody>
          <a:bodyPr/>
          <a:lstStyle/>
          <a:p>
            <a:pPr>
              <a:buNone/>
            </a:pPr>
            <a:r>
              <a:rPr lang="pt-BR" dirty="0" smtClean="0">
                <a:solidFill>
                  <a:schemeClr val="accent3"/>
                </a:solidFill>
              </a:rPr>
              <a:t>700~800 participantes </a:t>
            </a:r>
            <a:r>
              <a:rPr lang="pt-BR" dirty="0" smtClean="0"/>
              <a:t>em todo o Brasil </a:t>
            </a:r>
          </a:p>
          <a:p>
            <a:pPr>
              <a:buNone/>
            </a:pPr>
            <a:endParaRPr lang="pt-BR" dirty="0" smtClean="0">
              <a:solidFill>
                <a:schemeClr val="accent3"/>
              </a:solidFill>
            </a:endParaRPr>
          </a:p>
          <a:p>
            <a:pPr>
              <a:buNone/>
            </a:pPr>
            <a:r>
              <a:rPr lang="pt-BR" dirty="0" smtClean="0">
                <a:solidFill>
                  <a:schemeClr val="accent3"/>
                </a:solidFill>
              </a:rPr>
              <a:t>~200 jogos </a:t>
            </a:r>
            <a:r>
              <a:rPr lang="pt-BR" dirty="0" smtClean="0"/>
              <a:t>foram gerados</a:t>
            </a:r>
          </a:p>
          <a:p>
            <a:pPr>
              <a:buNone/>
            </a:pPr>
            <a:endParaRPr dirty="0"/>
          </a:p>
          <a:p>
            <a:pPr>
              <a:buNone/>
            </a:pPr>
            <a:r>
              <a:rPr dirty="0" smtClean="0"/>
              <a:t>Sede inclusive na </a:t>
            </a:r>
            <a:r>
              <a:rPr dirty="0" smtClean="0">
                <a:solidFill>
                  <a:schemeClr val="accent3"/>
                </a:solidFill>
              </a:rPr>
              <a:t>USP</a:t>
            </a:r>
            <a:r>
              <a:rPr lang="pt-BR" dirty="0" smtClean="0">
                <a:solidFill>
                  <a:schemeClr val="accent3"/>
                </a:solidFill>
              </a:rPr>
              <a:t>!</a:t>
            </a:r>
            <a:endParaRPr dirty="0">
              <a:solidFill>
                <a:schemeClr val="accent3"/>
              </a:solidFill>
            </a:endParaRPr>
          </a:p>
        </p:txBody>
      </p:sp>
      <p:pic>
        <p:nvPicPr>
          <p:cNvPr id="101379" name="Picture 3"/>
          <p:cNvPicPr>
            <a:picLocks noChangeAspect="1" noChangeArrowheads="1"/>
          </p:cNvPicPr>
          <p:nvPr/>
        </p:nvPicPr>
        <p:blipFill>
          <a:blip r:embed="rId2" cstate="print"/>
          <a:srcRect/>
          <a:stretch>
            <a:fillRect/>
          </a:stretch>
        </p:blipFill>
        <p:spPr bwMode="auto">
          <a:xfrm rot="250707">
            <a:off x="161780" y="2639908"/>
            <a:ext cx="3980927" cy="408523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87824" y="548680"/>
            <a:ext cx="5688632" cy="1368152"/>
          </a:xfrm>
        </p:spPr>
        <p:txBody>
          <a:bodyPr/>
          <a:lstStyle/>
          <a:p>
            <a:r>
              <a:rPr lang="pt-BR" dirty="0" smtClean="0"/>
              <a:t>Curitiba: </a:t>
            </a:r>
            <a:r>
              <a:rPr lang="pt-BR" dirty="0" smtClean="0">
                <a:solidFill>
                  <a:schemeClr val="accent3"/>
                </a:solidFill>
              </a:rPr>
              <a:t>maior sede </a:t>
            </a:r>
            <a:r>
              <a:rPr lang="pt-BR" dirty="0" smtClean="0"/>
              <a:t>do mundo em jogos (</a:t>
            </a:r>
            <a:r>
              <a:rPr lang="pt-BR" dirty="0" smtClean="0">
                <a:solidFill>
                  <a:schemeClr val="accent3"/>
                </a:solidFill>
              </a:rPr>
              <a:t>50</a:t>
            </a:r>
            <a:r>
              <a:rPr lang="pt-BR" dirty="0" smtClean="0"/>
              <a:t>) e em participantes (</a:t>
            </a:r>
            <a:r>
              <a:rPr lang="pt-BR" dirty="0" smtClean="0">
                <a:solidFill>
                  <a:schemeClr val="accent3"/>
                </a:solidFill>
              </a:rPr>
              <a:t>250</a:t>
            </a:r>
            <a:r>
              <a:rPr lang="pt-BR" dirty="0" smtClean="0"/>
              <a:t>)</a:t>
            </a:r>
            <a:endParaRPr lang="pt-BR" dirty="0"/>
          </a:p>
        </p:txBody>
      </p:sp>
      <p:pic>
        <p:nvPicPr>
          <p:cNvPr id="102402" name="Picture 2" descr="http://www.ggjcwb.com/wp-content/uploads/2013/03/ggj13_maior_sede.png"/>
          <p:cNvPicPr>
            <a:picLocks noChangeAspect="1" noChangeArrowheads="1"/>
          </p:cNvPicPr>
          <p:nvPr/>
        </p:nvPicPr>
        <p:blipFill>
          <a:blip r:embed="rId2" cstate="print"/>
          <a:srcRect/>
          <a:stretch>
            <a:fillRect/>
          </a:stretch>
        </p:blipFill>
        <p:spPr bwMode="auto">
          <a:xfrm>
            <a:off x="251520" y="3140968"/>
            <a:ext cx="8572413" cy="3528392"/>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Quem sou eu?</a:t>
            </a:r>
            <a:endParaRPr lang="pt-BR" dirty="0"/>
          </a:p>
        </p:txBody>
      </p:sp>
      <p:pic>
        <p:nvPicPr>
          <p:cNvPr id="4" name="Picture 3"/>
          <p:cNvPicPr>
            <a:picLocks noChangeAspect="1" noChangeArrowheads="1"/>
          </p:cNvPicPr>
          <p:nvPr/>
        </p:nvPicPr>
        <p:blipFill>
          <a:blip r:embed="rId3" cstate="print"/>
          <a:srcRect/>
          <a:stretch>
            <a:fillRect/>
          </a:stretch>
        </p:blipFill>
        <p:spPr bwMode="auto">
          <a:xfrm>
            <a:off x="5572132" y="2571744"/>
            <a:ext cx="3028950" cy="790575"/>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500034" y="2571744"/>
            <a:ext cx="4372326" cy="2376264"/>
          </a:xfrm>
          <a:prstGeom prst="rect">
            <a:avLst/>
          </a:prstGeom>
          <a:noFill/>
          <a:ln w="9525">
            <a:noFill/>
            <a:miter lim="800000"/>
            <a:headEnd/>
            <a:tailEnd/>
          </a:ln>
        </p:spPr>
      </p:pic>
      <p:sp>
        <p:nvSpPr>
          <p:cNvPr id="6" name="Text Box 18"/>
          <p:cNvSpPr txBox="1">
            <a:spLocks noChangeArrowheads="1"/>
          </p:cNvSpPr>
          <p:nvPr/>
        </p:nvSpPr>
        <p:spPr bwMode="auto">
          <a:xfrm>
            <a:off x="5547600" y="4587968"/>
            <a:ext cx="1347788" cy="954087"/>
          </a:xfrm>
          <a:prstGeom prst="rect">
            <a:avLst/>
          </a:prstGeom>
          <a:noFill/>
          <a:ln w="9525">
            <a:noFill/>
            <a:miter lim="800000"/>
            <a:headEnd/>
            <a:tailEnd/>
          </a:ln>
        </p:spPr>
        <p:txBody>
          <a:bodyPr wrap="none">
            <a:spAutoFit/>
          </a:bodyPr>
          <a:lstStyle/>
          <a:p>
            <a:r>
              <a:rPr lang="pt-BR" sz="1400" dirty="0">
                <a:solidFill>
                  <a:schemeClr val="accent2"/>
                </a:solidFill>
              </a:rPr>
              <a:t>C</a:t>
            </a:r>
            <a:r>
              <a:rPr lang="pt-BR" sz="1400" dirty="0"/>
              <a:t>entro de </a:t>
            </a:r>
          </a:p>
          <a:p>
            <a:r>
              <a:rPr lang="pt-BR" sz="1400" dirty="0">
                <a:solidFill>
                  <a:schemeClr val="accent2"/>
                </a:solidFill>
              </a:rPr>
              <a:t>E</a:t>
            </a:r>
            <a:r>
              <a:rPr lang="pt-BR" sz="1400" dirty="0"/>
              <a:t>ngenharia de</a:t>
            </a:r>
          </a:p>
          <a:p>
            <a:r>
              <a:rPr lang="pt-BR" sz="1400" dirty="0">
                <a:solidFill>
                  <a:schemeClr val="accent2"/>
                </a:solidFill>
              </a:rPr>
              <a:t>S</a:t>
            </a:r>
            <a:r>
              <a:rPr lang="pt-BR" sz="1400" dirty="0"/>
              <a:t>istemas </a:t>
            </a:r>
          </a:p>
          <a:p>
            <a:r>
              <a:rPr lang="pt-BR" sz="1400" dirty="0">
                <a:solidFill>
                  <a:schemeClr val="accent2"/>
                </a:solidFill>
              </a:rPr>
              <a:t>I</a:t>
            </a:r>
            <a:r>
              <a:rPr lang="pt-BR" sz="1400" dirty="0"/>
              <a:t>nteligentes</a:t>
            </a:r>
            <a:endParaRPr lang="en-US" sz="1400" dirty="0"/>
          </a:p>
        </p:txBody>
      </p:sp>
      <p:graphicFrame>
        <p:nvGraphicFramePr>
          <p:cNvPr id="7" name="Object 13"/>
          <p:cNvGraphicFramePr>
            <a:graphicFrameLocks noChangeAspect="1"/>
          </p:cNvGraphicFramePr>
          <p:nvPr/>
        </p:nvGraphicFramePr>
        <p:xfrm>
          <a:off x="5619608" y="3435840"/>
          <a:ext cx="1536700" cy="1216025"/>
        </p:xfrm>
        <a:graphic>
          <a:graphicData uri="http://schemas.openxmlformats.org/presentationml/2006/ole">
            <mc:AlternateContent xmlns:mc="http://schemas.openxmlformats.org/markup-compatibility/2006">
              <mc:Choice xmlns:v="urn:schemas-microsoft-com:vml" Requires="v">
                <p:oleObj spid="_x0000_s69696" name="Imagem de bitmap" r:id="rId5" imgW="1881905" imgH="1440305" progId="PBrush">
                  <p:embed/>
                </p:oleObj>
              </mc:Choice>
              <mc:Fallback>
                <p:oleObj name="Imagem de bitmap" r:id="rId5" imgW="1881905" imgH="1440305" progId="PBrush">
                  <p:embed/>
                  <p:pic>
                    <p:nvPicPr>
                      <p:cNvPr id="0"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9608" y="3435840"/>
                        <a:ext cx="1536700" cy="1216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9662" name="Picture 30" descr="http://www.igdacuritiba.org/wp-content/uploads/2012/04/igdaCuritiba-header3.png"/>
          <p:cNvPicPr>
            <a:picLocks noChangeAspect="1" noChangeArrowheads="1"/>
          </p:cNvPicPr>
          <p:nvPr/>
        </p:nvPicPr>
        <p:blipFill>
          <a:blip r:embed="rId7"/>
          <a:srcRect/>
          <a:stretch>
            <a:fillRect/>
          </a:stretch>
        </p:blipFill>
        <p:spPr bwMode="auto">
          <a:xfrm>
            <a:off x="0" y="4857736"/>
            <a:ext cx="6945359" cy="2000264"/>
          </a:xfrm>
          <a:prstGeom prst="rect">
            <a:avLst/>
          </a:prstGeom>
          <a:noFill/>
        </p:spPr>
      </p:pic>
      <p:pic>
        <p:nvPicPr>
          <p:cNvPr id="8" name="Picture 6"/>
          <p:cNvPicPr>
            <a:picLocks noChangeAspect="1" noChangeArrowheads="1"/>
          </p:cNvPicPr>
          <p:nvPr/>
        </p:nvPicPr>
        <p:blipFill>
          <a:blip r:embed="rId8" cstate="print"/>
          <a:srcRect/>
          <a:stretch>
            <a:fillRect/>
          </a:stretch>
        </p:blipFill>
        <p:spPr bwMode="auto">
          <a:xfrm>
            <a:off x="7380312" y="5013176"/>
            <a:ext cx="1499622" cy="162039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Alguns números da sede de Curitiba</a:t>
            </a:r>
            <a:endParaRPr lang="pt-BR" dirty="0"/>
          </a:p>
        </p:txBody>
      </p:sp>
      <p:sp>
        <p:nvSpPr>
          <p:cNvPr id="3" name="Espaço Reservado para Conteúdo 2"/>
          <p:cNvSpPr>
            <a:spLocks noGrp="1"/>
          </p:cNvSpPr>
          <p:nvPr>
            <p:ph idx="1"/>
          </p:nvPr>
        </p:nvSpPr>
        <p:spPr>
          <a:xfrm>
            <a:off x="4355976" y="2276872"/>
            <a:ext cx="4330824" cy="4320480"/>
          </a:xfrm>
        </p:spPr>
        <p:txBody>
          <a:bodyPr/>
          <a:lstStyle/>
          <a:p>
            <a:r>
              <a:rPr lang="pt-BR" sz="2400" dirty="0" smtClean="0"/>
              <a:t>Projetos de jogo: </a:t>
            </a:r>
            <a:r>
              <a:rPr lang="pt-BR" sz="2400" dirty="0" smtClean="0">
                <a:solidFill>
                  <a:schemeClr val="accent3"/>
                </a:solidFill>
              </a:rPr>
              <a:t>55</a:t>
            </a:r>
            <a:r>
              <a:rPr lang="pt-BR" sz="2400" dirty="0" smtClean="0"/>
              <a:t>;</a:t>
            </a:r>
          </a:p>
          <a:p>
            <a:r>
              <a:rPr lang="pt-BR" sz="2400" dirty="0" smtClean="0"/>
              <a:t>Jogos entregues: </a:t>
            </a:r>
            <a:r>
              <a:rPr lang="pt-BR" sz="2400" dirty="0" smtClean="0">
                <a:solidFill>
                  <a:schemeClr val="accent3"/>
                </a:solidFill>
              </a:rPr>
              <a:t>50</a:t>
            </a:r>
            <a:r>
              <a:rPr lang="pt-BR" sz="2400" dirty="0" smtClean="0"/>
              <a:t>;</a:t>
            </a:r>
          </a:p>
          <a:p>
            <a:r>
              <a:rPr lang="pt-BR" sz="2400" dirty="0" smtClean="0"/>
              <a:t>Participantes presenciais: </a:t>
            </a:r>
            <a:r>
              <a:rPr lang="pt-BR" sz="2400" dirty="0" smtClean="0">
                <a:solidFill>
                  <a:schemeClr val="accent3"/>
                </a:solidFill>
              </a:rPr>
              <a:t>240 a 250</a:t>
            </a:r>
            <a:r>
              <a:rPr lang="pt-BR" sz="2400" dirty="0" smtClean="0"/>
              <a:t>;</a:t>
            </a:r>
          </a:p>
          <a:p>
            <a:r>
              <a:rPr lang="pt-BR" sz="2400" dirty="0" smtClean="0"/>
              <a:t>Maior número de integrantes: </a:t>
            </a:r>
            <a:r>
              <a:rPr lang="pt-BR" sz="2400" dirty="0" smtClean="0">
                <a:solidFill>
                  <a:schemeClr val="accent3"/>
                </a:solidFill>
              </a:rPr>
              <a:t>12</a:t>
            </a:r>
          </a:p>
          <a:p>
            <a:r>
              <a:rPr lang="pt-BR" sz="2400" dirty="0" smtClean="0"/>
              <a:t>Número médio de integrantes: </a:t>
            </a:r>
            <a:r>
              <a:rPr lang="pt-BR" sz="2400" dirty="0" smtClean="0">
                <a:solidFill>
                  <a:schemeClr val="accent3"/>
                </a:solidFill>
              </a:rPr>
              <a:t>5</a:t>
            </a:r>
            <a:r>
              <a:rPr lang="pt-BR" sz="2400" dirty="0" smtClean="0"/>
              <a:t>;</a:t>
            </a:r>
          </a:p>
          <a:p>
            <a:r>
              <a:rPr lang="pt-BR" sz="2400" dirty="0" smtClean="0"/>
              <a:t>Menor número de integrantes: </a:t>
            </a:r>
            <a:r>
              <a:rPr lang="pt-BR" sz="2400" dirty="0" smtClean="0">
                <a:solidFill>
                  <a:schemeClr val="accent3"/>
                </a:solidFill>
              </a:rPr>
              <a:t>1</a:t>
            </a:r>
            <a:r>
              <a:rPr lang="pt-BR" sz="2400" dirty="0" smtClean="0"/>
              <a:t>.</a:t>
            </a:r>
          </a:p>
        </p:txBody>
      </p:sp>
      <p:pic>
        <p:nvPicPr>
          <p:cNvPr id="103428" name="Picture 4" descr="http://new-film-streaming.com/uploads/posts/2013-05/1368214607_orly-wallpapers.png"/>
          <p:cNvPicPr>
            <a:picLocks noChangeAspect="1" noChangeArrowheads="1"/>
          </p:cNvPicPr>
          <p:nvPr/>
        </p:nvPicPr>
        <p:blipFill>
          <a:blip r:embed="rId2" cstate="print"/>
          <a:srcRect/>
          <a:stretch>
            <a:fillRect/>
          </a:stretch>
        </p:blipFill>
        <p:spPr bwMode="auto">
          <a:xfrm>
            <a:off x="179512" y="2348880"/>
            <a:ext cx="4139952" cy="310612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Alguns números </a:t>
            </a:r>
            <a:r>
              <a:rPr lang="pt-BR" dirty="0" smtClean="0"/>
              <a:t>da sede de Curitiba</a:t>
            </a:r>
            <a:endParaRPr lang="pt-BR" dirty="0"/>
          </a:p>
        </p:txBody>
      </p:sp>
      <p:sp>
        <p:nvSpPr>
          <p:cNvPr id="3" name="Espaço Reservado para Conteúdo 2"/>
          <p:cNvSpPr>
            <a:spLocks noGrp="1"/>
          </p:cNvSpPr>
          <p:nvPr>
            <p:ph idx="1"/>
          </p:nvPr>
        </p:nvSpPr>
        <p:spPr>
          <a:xfrm>
            <a:off x="251520" y="2492896"/>
            <a:ext cx="6840760" cy="3633267"/>
          </a:xfrm>
        </p:spPr>
        <p:txBody>
          <a:bodyPr/>
          <a:lstStyle/>
          <a:p>
            <a:pPr>
              <a:buNone/>
            </a:pPr>
            <a:r>
              <a:rPr lang="pt-BR" dirty="0" smtClean="0"/>
              <a:t>Metros de caixas de Pizza, litros de energético, café e água  e centenas de </a:t>
            </a:r>
            <a:r>
              <a:rPr lang="pt-BR" dirty="0" err="1" smtClean="0"/>
              <a:t>kilos</a:t>
            </a:r>
            <a:r>
              <a:rPr lang="pt-BR" dirty="0" smtClean="0"/>
              <a:t> de comida!</a:t>
            </a:r>
            <a:endParaRPr lang="pt-BR" dirty="0"/>
          </a:p>
        </p:txBody>
      </p:sp>
      <p:pic>
        <p:nvPicPr>
          <p:cNvPr id="104450" name="Picture 2" descr="http://www.ggjcwb.com/wp-content/uploads/2013/01/8418006475_10d7ec8b6d.jpg"/>
          <p:cNvPicPr>
            <a:picLocks noChangeAspect="1" noChangeArrowheads="1"/>
          </p:cNvPicPr>
          <p:nvPr/>
        </p:nvPicPr>
        <p:blipFill>
          <a:blip r:embed="rId2" cstate="print"/>
          <a:srcRect/>
          <a:stretch>
            <a:fillRect/>
          </a:stretch>
        </p:blipFill>
        <p:spPr bwMode="auto">
          <a:xfrm rot="20964351">
            <a:off x="7219169" y="1362279"/>
            <a:ext cx="2091885" cy="3140968"/>
          </a:xfrm>
          <a:prstGeom prst="rect">
            <a:avLst/>
          </a:prstGeom>
          <a:noFill/>
        </p:spPr>
      </p:pic>
      <p:pic>
        <p:nvPicPr>
          <p:cNvPr id="104452" name="Picture 4" descr="http://www.ggjcwb.com/wp-content/uploads/2013/01/8419105784_b4fb9b9844.jpg"/>
          <p:cNvPicPr>
            <a:picLocks noChangeAspect="1" noChangeArrowheads="1"/>
          </p:cNvPicPr>
          <p:nvPr/>
        </p:nvPicPr>
        <p:blipFill>
          <a:blip r:embed="rId3" cstate="print"/>
          <a:srcRect/>
          <a:stretch>
            <a:fillRect/>
          </a:stretch>
        </p:blipFill>
        <p:spPr bwMode="auto">
          <a:xfrm rot="915662">
            <a:off x="-674816" y="4463603"/>
            <a:ext cx="3224699" cy="2147650"/>
          </a:xfrm>
          <a:prstGeom prst="rect">
            <a:avLst/>
          </a:prstGeom>
          <a:noFill/>
        </p:spPr>
      </p:pic>
      <p:pic>
        <p:nvPicPr>
          <p:cNvPr id="104454" name="Picture 6" descr="http://www.ggjcwb.com/wp-content/uploads/2013/01/8424862094_56ab1de268_b.jpg"/>
          <p:cNvPicPr>
            <a:picLocks noChangeAspect="1" noChangeArrowheads="1"/>
          </p:cNvPicPr>
          <p:nvPr/>
        </p:nvPicPr>
        <p:blipFill>
          <a:blip r:embed="rId4" cstate="print"/>
          <a:srcRect/>
          <a:stretch>
            <a:fillRect/>
          </a:stretch>
        </p:blipFill>
        <p:spPr bwMode="auto">
          <a:xfrm rot="820803">
            <a:off x="5708460" y="4463084"/>
            <a:ext cx="4210184" cy="2808312"/>
          </a:xfrm>
          <a:prstGeom prst="rect">
            <a:avLst/>
          </a:prstGeom>
          <a:noFill/>
        </p:spPr>
      </p:pic>
      <p:pic>
        <p:nvPicPr>
          <p:cNvPr id="104456" name="Picture 8" descr="http://www.ggjcwb.com/wp-content/uploads/2013/03/8415243293_0f99cb3207_z.jpg"/>
          <p:cNvPicPr>
            <a:picLocks noChangeAspect="1" noChangeArrowheads="1"/>
          </p:cNvPicPr>
          <p:nvPr/>
        </p:nvPicPr>
        <p:blipFill>
          <a:blip r:embed="rId5" cstate="print"/>
          <a:srcRect/>
          <a:stretch>
            <a:fillRect/>
          </a:stretch>
        </p:blipFill>
        <p:spPr bwMode="auto">
          <a:xfrm rot="682113">
            <a:off x="1763688" y="4437112"/>
            <a:ext cx="2987824" cy="1993439"/>
          </a:xfrm>
          <a:prstGeom prst="rect">
            <a:avLst/>
          </a:prstGeom>
          <a:noFill/>
        </p:spPr>
      </p:pic>
      <p:pic>
        <p:nvPicPr>
          <p:cNvPr id="104458" name="Picture 10" descr="http://www.ggjcwb.com/wp-content/uploads/2013/03/8415269815_558b0976bf_z.jpg"/>
          <p:cNvPicPr>
            <a:picLocks noChangeAspect="1" noChangeArrowheads="1"/>
          </p:cNvPicPr>
          <p:nvPr/>
        </p:nvPicPr>
        <p:blipFill>
          <a:blip r:embed="rId6" cstate="print"/>
          <a:srcRect/>
          <a:stretch>
            <a:fillRect/>
          </a:stretch>
        </p:blipFill>
        <p:spPr bwMode="auto">
          <a:xfrm>
            <a:off x="3851920" y="4735040"/>
            <a:ext cx="3181953" cy="2122960"/>
          </a:xfrm>
          <a:prstGeom prst="rect">
            <a:avLst/>
          </a:prstGeom>
          <a:noFill/>
        </p:spPr>
      </p:pic>
      <p:pic>
        <p:nvPicPr>
          <p:cNvPr id="9" name="Picture 9"/>
          <p:cNvPicPr>
            <a:picLocks noChangeAspect="1" noChangeArrowheads="1"/>
          </p:cNvPicPr>
          <p:nvPr/>
        </p:nvPicPr>
        <p:blipFill>
          <a:blip r:embed="rId7" cstate="print"/>
          <a:srcRect/>
          <a:stretch>
            <a:fillRect/>
          </a:stretch>
        </p:blipFill>
        <p:spPr bwMode="auto">
          <a:xfrm>
            <a:off x="7164288" y="3573016"/>
            <a:ext cx="2447925" cy="1624013"/>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Alguns números da sede de Curitiba</a:t>
            </a:r>
            <a:endParaRPr lang="pt-BR" dirty="0"/>
          </a:p>
        </p:txBody>
      </p:sp>
      <p:sp>
        <p:nvSpPr>
          <p:cNvPr id="3" name="Espaço Reservado para Conteúdo 2"/>
          <p:cNvSpPr>
            <a:spLocks noGrp="1"/>
          </p:cNvSpPr>
          <p:nvPr>
            <p:ph idx="1"/>
          </p:nvPr>
        </p:nvSpPr>
        <p:spPr>
          <a:xfrm>
            <a:off x="0" y="2285992"/>
            <a:ext cx="3929058" cy="3960440"/>
          </a:xfrm>
        </p:spPr>
        <p:txBody>
          <a:bodyPr/>
          <a:lstStyle/>
          <a:p>
            <a:r>
              <a:rPr lang="pt-BR" sz="2200" dirty="0" smtClean="0"/>
              <a:t>Estudantes de diversos cursos diferentes: </a:t>
            </a:r>
            <a:r>
              <a:rPr lang="pt-BR" sz="2200" dirty="0">
                <a:solidFill>
                  <a:schemeClr val="accent3"/>
                </a:solidFill>
              </a:rPr>
              <a:t>100</a:t>
            </a:r>
            <a:r>
              <a:rPr lang="pt-BR" sz="2200" dirty="0"/>
              <a:t>;</a:t>
            </a:r>
          </a:p>
          <a:p>
            <a:r>
              <a:rPr lang="pt-BR" sz="2200" dirty="0"/>
              <a:t>Cursos: Jogos Digitais, Design Digital, Música, Design Gráfico – PP e PV, Ciência da Computação, Engenharia da Computação, Sistemas de </a:t>
            </a:r>
            <a:r>
              <a:rPr lang="pt-BR" sz="2200" dirty="0" smtClean="0"/>
              <a:t>Informação</a:t>
            </a:r>
          </a:p>
          <a:p>
            <a:r>
              <a:rPr lang="pt-BR" sz="2200" dirty="0" smtClean="0">
                <a:solidFill>
                  <a:schemeClr val="accent3"/>
                </a:solidFill>
              </a:rPr>
              <a:t>Olhe para o seu lado.</a:t>
            </a:r>
          </a:p>
          <a:p>
            <a:pPr>
              <a:buNone/>
            </a:pPr>
            <a:endParaRPr lang="pt-BR" dirty="0"/>
          </a:p>
        </p:txBody>
      </p:sp>
      <p:pic>
        <p:nvPicPr>
          <p:cNvPr id="4" name="Picture 2"/>
          <p:cNvPicPr>
            <a:picLocks noChangeAspect="1" noChangeArrowheads="1"/>
          </p:cNvPicPr>
          <p:nvPr/>
        </p:nvPicPr>
        <p:blipFill>
          <a:blip r:embed="rId2" cstate="print"/>
          <a:srcRect/>
          <a:stretch>
            <a:fillRect/>
          </a:stretch>
        </p:blipFill>
        <p:spPr bwMode="auto">
          <a:xfrm rot="21244073">
            <a:off x="3687905" y="1559211"/>
            <a:ext cx="5760640" cy="2700300"/>
          </a:xfrm>
          <a:prstGeom prst="rect">
            <a:avLst/>
          </a:prstGeom>
          <a:noFill/>
          <a:ln w="9525">
            <a:noFill/>
            <a:miter lim="800000"/>
            <a:headEnd/>
            <a:tailEnd/>
          </a:ln>
        </p:spPr>
      </p:pic>
      <p:pic>
        <p:nvPicPr>
          <p:cNvPr id="105474" name="Picture 2" descr="http://www.ggjcwb.com/wp-content/uploads/2013/01/8424879048_59d3d87b19_b.jpg"/>
          <p:cNvPicPr>
            <a:picLocks noChangeAspect="1" noChangeArrowheads="1"/>
          </p:cNvPicPr>
          <p:nvPr/>
        </p:nvPicPr>
        <p:blipFill>
          <a:blip r:embed="rId3" cstate="print"/>
          <a:srcRect/>
          <a:stretch>
            <a:fillRect/>
          </a:stretch>
        </p:blipFill>
        <p:spPr bwMode="auto">
          <a:xfrm rot="603238">
            <a:off x="3599694" y="4227639"/>
            <a:ext cx="4461570" cy="2975994"/>
          </a:xfrm>
          <a:prstGeom prst="rect">
            <a:avLst/>
          </a:prstGeom>
          <a:noFill/>
        </p:spPr>
      </p:pic>
      <p:pic>
        <p:nvPicPr>
          <p:cNvPr id="105476" name="Picture 4" descr="http://www.ggjcwb.com/wp-content/uploads/2013/01/8423789861_2b3cb979e2_b.jpg"/>
          <p:cNvPicPr>
            <a:picLocks noChangeAspect="1" noChangeArrowheads="1"/>
          </p:cNvPicPr>
          <p:nvPr/>
        </p:nvPicPr>
        <p:blipFill>
          <a:blip r:embed="rId4" cstate="print"/>
          <a:srcRect/>
          <a:stretch>
            <a:fillRect/>
          </a:stretch>
        </p:blipFill>
        <p:spPr bwMode="auto">
          <a:xfrm rot="20929592">
            <a:off x="6757885" y="4141017"/>
            <a:ext cx="3886324" cy="259228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Olhe para o seu lado?!</a:t>
            </a:r>
            <a:endParaRPr lang="pt-BR" dirty="0"/>
          </a:p>
        </p:txBody>
      </p:sp>
      <p:pic>
        <p:nvPicPr>
          <p:cNvPr id="118786" name="Picture 2" descr="http://timenewsfeed.files.wordpress.com/2012/04/faces.jpg?w=480&amp;h=320&amp;crop=1"/>
          <p:cNvPicPr>
            <a:picLocks noChangeAspect="1" noChangeArrowheads="1"/>
          </p:cNvPicPr>
          <p:nvPr/>
        </p:nvPicPr>
        <p:blipFill>
          <a:blip r:embed="rId3"/>
          <a:srcRect/>
          <a:stretch>
            <a:fillRect/>
          </a:stretch>
        </p:blipFill>
        <p:spPr bwMode="auto">
          <a:xfrm>
            <a:off x="1357290" y="2571719"/>
            <a:ext cx="6429420" cy="428628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Regras</a:t>
            </a:r>
            <a:r>
              <a:rPr lang="en-US" dirty="0" smtClean="0"/>
              <a:t> </a:t>
            </a:r>
            <a:r>
              <a:rPr lang="en-US" dirty="0" err="1" smtClean="0"/>
              <a:t>básicas</a:t>
            </a:r>
            <a:r>
              <a:rPr lang="en-US" dirty="0" smtClean="0"/>
              <a:t> de </a:t>
            </a:r>
            <a:r>
              <a:rPr lang="en-US" dirty="0" err="1" smtClean="0"/>
              <a:t>uma</a:t>
            </a:r>
            <a:r>
              <a:rPr lang="en-US" dirty="0" smtClean="0"/>
              <a:t> jam</a:t>
            </a:r>
            <a:endParaRPr lang="en-US" dirty="0"/>
          </a:p>
        </p:txBody>
      </p:sp>
      <p:sp>
        <p:nvSpPr>
          <p:cNvPr id="3" name="Content Placeholder 2"/>
          <p:cNvSpPr>
            <a:spLocks noGrp="1"/>
          </p:cNvSpPr>
          <p:nvPr>
            <p:ph idx="1"/>
          </p:nvPr>
        </p:nvSpPr>
        <p:spPr/>
        <p:txBody>
          <a:bodyPr/>
          <a:lstStyle/>
          <a:p>
            <a:r>
              <a:rPr lang="en-US" dirty="0" err="1" smtClean="0"/>
              <a:t>Geralmente</a:t>
            </a:r>
            <a:r>
              <a:rPr lang="en-US" dirty="0" smtClean="0"/>
              <a:t> as </a:t>
            </a:r>
            <a:r>
              <a:rPr lang="en-US" dirty="0" err="1" smtClean="0">
                <a:solidFill>
                  <a:srgbClr val="9BBB59"/>
                </a:solidFill>
              </a:rPr>
              <a:t>regras</a:t>
            </a:r>
            <a:r>
              <a:rPr lang="en-US" dirty="0" smtClean="0">
                <a:solidFill>
                  <a:srgbClr val="9BBB59"/>
                </a:solidFill>
              </a:rPr>
              <a:t> </a:t>
            </a:r>
            <a:r>
              <a:rPr lang="en-US" dirty="0" err="1" smtClean="0">
                <a:solidFill>
                  <a:srgbClr val="9BBB59"/>
                </a:solidFill>
              </a:rPr>
              <a:t>são</a:t>
            </a:r>
            <a:r>
              <a:rPr lang="en-US" dirty="0" smtClean="0">
                <a:solidFill>
                  <a:srgbClr val="9BBB59"/>
                </a:solidFill>
              </a:rPr>
              <a:t> </a:t>
            </a:r>
            <a:r>
              <a:rPr lang="en-US" dirty="0" err="1" smtClean="0">
                <a:solidFill>
                  <a:srgbClr val="9BBB59"/>
                </a:solidFill>
              </a:rPr>
              <a:t>flexíveis</a:t>
            </a:r>
            <a:r>
              <a:rPr lang="en-US" dirty="0" smtClean="0"/>
              <a:t>;</a:t>
            </a:r>
          </a:p>
          <a:p>
            <a:r>
              <a:rPr lang="en-US" dirty="0" err="1" smtClean="0"/>
              <a:t>Cada</a:t>
            </a:r>
            <a:r>
              <a:rPr lang="en-US" dirty="0" smtClean="0"/>
              <a:t> </a:t>
            </a:r>
            <a:r>
              <a:rPr lang="en-US" dirty="0" err="1" smtClean="0"/>
              <a:t>sede</a:t>
            </a:r>
            <a:r>
              <a:rPr lang="en-US" dirty="0" smtClean="0"/>
              <a:t> </a:t>
            </a:r>
            <a:r>
              <a:rPr lang="en-US" dirty="0" err="1" smtClean="0"/>
              <a:t>varia</a:t>
            </a:r>
            <a:r>
              <a:rPr lang="en-US" dirty="0" smtClean="0"/>
              <a:t> um </a:t>
            </a:r>
            <a:r>
              <a:rPr lang="en-US" dirty="0" err="1" smtClean="0"/>
              <a:t>pouco</a:t>
            </a:r>
            <a:r>
              <a:rPr lang="en-US" dirty="0" smtClean="0"/>
              <a:t> </a:t>
            </a:r>
            <a:r>
              <a:rPr lang="en-US" dirty="0" err="1" smtClean="0"/>
              <a:t>suas</a:t>
            </a:r>
            <a:r>
              <a:rPr lang="en-US" dirty="0" smtClean="0"/>
              <a:t> </a:t>
            </a:r>
            <a:r>
              <a:rPr lang="en-US" dirty="0" err="1" smtClean="0"/>
              <a:t>regras</a:t>
            </a:r>
            <a:r>
              <a:rPr lang="en-US" dirty="0" smtClean="0"/>
              <a:t>;</a:t>
            </a:r>
          </a:p>
          <a:p>
            <a:r>
              <a:rPr lang="en-US" dirty="0" smtClean="0"/>
              <a:t>3 a 6 </a:t>
            </a:r>
            <a:r>
              <a:rPr lang="en-US" dirty="0" err="1" smtClean="0"/>
              <a:t>integrantes</a:t>
            </a:r>
            <a:r>
              <a:rPr lang="en-US" dirty="0" smtClean="0"/>
              <a:t> </a:t>
            </a:r>
            <a:r>
              <a:rPr lang="en-US" dirty="0" err="1" smtClean="0"/>
              <a:t>em</a:t>
            </a:r>
            <a:r>
              <a:rPr lang="en-US" dirty="0" smtClean="0"/>
              <a:t> </a:t>
            </a:r>
            <a:r>
              <a:rPr lang="en-US" dirty="0" err="1" smtClean="0"/>
              <a:t>uma</a:t>
            </a:r>
            <a:r>
              <a:rPr lang="en-US" dirty="0" smtClean="0"/>
              <a:t> </a:t>
            </a:r>
            <a:r>
              <a:rPr lang="en-US" dirty="0" err="1" smtClean="0"/>
              <a:t>equipe</a:t>
            </a:r>
            <a:r>
              <a:rPr lang="en-US" dirty="0" smtClean="0"/>
              <a:t> </a:t>
            </a:r>
            <a:r>
              <a:rPr lang="en-US" dirty="0" err="1" smtClean="0"/>
              <a:t>é</a:t>
            </a:r>
            <a:r>
              <a:rPr lang="en-US" dirty="0" smtClean="0"/>
              <a:t> o ideal;</a:t>
            </a:r>
          </a:p>
          <a:p>
            <a:r>
              <a:rPr lang="en-US" dirty="0" err="1" smtClean="0"/>
              <a:t>Não</a:t>
            </a:r>
            <a:r>
              <a:rPr lang="en-US" dirty="0" smtClean="0"/>
              <a:t> </a:t>
            </a:r>
            <a:r>
              <a:rPr lang="en-US" dirty="0" err="1" smtClean="0"/>
              <a:t>recomendo</a:t>
            </a:r>
            <a:r>
              <a:rPr lang="en-US" dirty="0" smtClean="0"/>
              <a:t> </a:t>
            </a:r>
            <a:r>
              <a:rPr lang="en-US" dirty="0" smtClean="0">
                <a:solidFill>
                  <a:srgbClr val="9BBB59"/>
                </a:solidFill>
              </a:rPr>
              <a:t>1 OU </a:t>
            </a:r>
            <a:r>
              <a:rPr lang="en-US" dirty="0" err="1" smtClean="0">
                <a:solidFill>
                  <a:srgbClr val="9BBB59"/>
                </a:solidFill>
              </a:rPr>
              <a:t>mais</a:t>
            </a:r>
            <a:r>
              <a:rPr lang="en-US" dirty="0" smtClean="0">
                <a:solidFill>
                  <a:srgbClr val="9BBB59"/>
                </a:solidFill>
              </a:rPr>
              <a:t> de 10 </a:t>
            </a:r>
            <a:r>
              <a:rPr lang="en-US" dirty="0" err="1" smtClean="0"/>
              <a:t>integrantes</a:t>
            </a:r>
            <a:r>
              <a:rPr lang="en-US" dirty="0"/>
              <a:t>;</a:t>
            </a:r>
            <a:endParaRPr lang="en-US" dirty="0" smtClean="0"/>
          </a:p>
          <a:p>
            <a:r>
              <a:rPr lang="en-US" dirty="0" smtClean="0"/>
              <a:t>Segue um </a:t>
            </a:r>
            <a:r>
              <a:rPr lang="en-US" dirty="0" err="1" smtClean="0">
                <a:solidFill>
                  <a:schemeClr val="accent3"/>
                </a:solidFill>
              </a:rPr>
              <a:t>cronograma</a:t>
            </a:r>
            <a:r>
              <a:rPr lang="en-US" dirty="0"/>
              <a:t>;</a:t>
            </a:r>
          </a:p>
        </p:txBody>
      </p:sp>
    </p:spTree>
    <p:extLst>
      <p:ext uri="{BB962C8B-B14F-4D97-AF65-F5344CB8AC3E}">
        <p14:creationId xmlns:p14="http://schemas.microsoft.com/office/powerpoint/2010/main" val="1224440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Cronograma</a:t>
            </a:r>
            <a:br>
              <a:rPr lang="pt-BR" dirty="0" smtClean="0"/>
            </a:br>
            <a:r>
              <a:rPr lang="pt-BR" dirty="0" err="1" smtClean="0"/>
              <a:t>Sexta-feira</a:t>
            </a:r>
            <a:endParaRPr lang="pt-BR" dirty="0"/>
          </a:p>
        </p:txBody>
      </p:sp>
      <p:sp>
        <p:nvSpPr>
          <p:cNvPr id="3" name="Espaço Reservado para Conteúdo 2"/>
          <p:cNvSpPr>
            <a:spLocks noGrp="1"/>
          </p:cNvSpPr>
          <p:nvPr>
            <p:ph idx="1"/>
          </p:nvPr>
        </p:nvSpPr>
        <p:spPr>
          <a:xfrm>
            <a:off x="251520" y="2492896"/>
            <a:ext cx="5688632" cy="3633267"/>
          </a:xfrm>
        </p:spPr>
        <p:txBody>
          <a:bodyPr/>
          <a:lstStyle/>
          <a:p>
            <a:r>
              <a:rPr lang="pt-BR" dirty="0" smtClean="0"/>
              <a:t>Encontro e </a:t>
            </a:r>
            <a:r>
              <a:rPr lang="pt-BR" dirty="0" smtClean="0">
                <a:solidFill>
                  <a:schemeClr val="accent3"/>
                </a:solidFill>
              </a:rPr>
              <a:t>anúncios gerais</a:t>
            </a:r>
            <a:r>
              <a:rPr lang="pt-BR" dirty="0" smtClean="0"/>
              <a:t>;</a:t>
            </a:r>
          </a:p>
          <a:p>
            <a:r>
              <a:rPr lang="pt-BR" dirty="0" smtClean="0"/>
              <a:t>Apresentação de uma </a:t>
            </a:r>
            <a:r>
              <a:rPr lang="pt-BR" dirty="0" err="1" smtClean="0">
                <a:solidFill>
                  <a:schemeClr val="accent3"/>
                </a:solidFill>
              </a:rPr>
              <a:t>keynote</a:t>
            </a:r>
            <a:r>
              <a:rPr lang="pt-BR" dirty="0" smtClean="0"/>
              <a:t>;</a:t>
            </a:r>
          </a:p>
          <a:p>
            <a:r>
              <a:rPr lang="pt-BR" dirty="0" smtClean="0"/>
              <a:t>O tema é divulgado;</a:t>
            </a:r>
          </a:p>
          <a:p>
            <a:r>
              <a:rPr lang="pt-BR" dirty="0" err="1" smtClean="0">
                <a:solidFill>
                  <a:schemeClr val="accent3"/>
                </a:solidFill>
              </a:rPr>
              <a:t>Brainstorm</a:t>
            </a:r>
            <a:r>
              <a:rPr lang="pt-BR" dirty="0" smtClean="0"/>
              <a:t>;</a:t>
            </a:r>
          </a:p>
          <a:p>
            <a:r>
              <a:rPr lang="pt-BR" dirty="0" smtClean="0"/>
              <a:t>Formação de grupos;</a:t>
            </a:r>
          </a:p>
          <a:p>
            <a:r>
              <a:rPr lang="pt-BR" dirty="0" smtClean="0"/>
              <a:t>Trabalho!</a:t>
            </a:r>
            <a:endParaRPr lang="pt-BR" dirty="0"/>
          </a:p>
        </p:txBody>
      </p:sp>
      <p:pic>
        <p:nvPicPr>
          <p:cNvPr id="113666" name="Picture 2" descr="https://a248.e.akamai.net/f/248/1856/90m/img.youtube.com/vi/7XL-yY11Vnc/mqdefault.jpg"/>
          <p:cNvPicPr>
            <a:picLocks noChangeAspect="1" noChangeArrowheads="1"/>
          </p:cNvPicPr>
          <p:nvPr/>
        </p:nvPicPr>
        <p:blipFill>
          <a:blip r:embed="rId2" cstate="print"/>
          <a:srcRect/>
          <a:stretch>
            <a:fillRect/>
          </a:stretch>
        </p:blipFill>
        <p:spPr bwMode="auto">
          <a:xfrm rot="21125609">
            <a:off x="6547642" y="201488"/>
            <a:ext cx="3048000" cy="1714500"/>
          </a:xfrm>
          <a:prstGeom prst="rect">
            <a:avLst/>
          </a:prstGeom>
          <a:noFill/>
        </p:spPr>
      </p:pic>
      <p:pic>
        <p:nvPicPr>
          <p:cNvPr id="113668" name="Picture 4" descr="http://i2.ytimg.com/vi/A7XJYMj0jss/mqdefault.jpg"/>
          <p:cNvPicPr>
            <a:picLocks noChangeAspect="1" noChangeArrowheads="1"/>
          </p:cNvPicPr>
          <p:nvPr/>
        </p:nvPicPr>
        <p:blipFill>
          <a:blip r:embed="rId3" cstate="print"/>
          <a:srcRect/>
          <a:stretch>
            <a:fillRect/>
          </a:stretch>
        </p:blipFill>
        <p:spPr bwMode="auto">
          <a:xfrm rot="678222">
            <a:off x="6294643" y="1478841"/>
            <a:ext cx="3048000" cy="1714500"/>
          </a:xfrm>
          <a:prstGeom prst="rect">
            <a:avLst/>
          </a:prstGeom>
          <a:noFill/>
        </p:spPr>
      </p:pic>
      <p:pic>
        <p:nvPicPr>
          <p:cNvPr id="113670" name="Picture 6" descr="http://www.ggjcwb.com/wp-content/uploads/2013/03/8415236751_474dd678ff_z.jpg"/>
          <p:cNvPicPr>
            <a:picLocks noChangeAspect="1" noChangeArrowheads="1"/>
          </p:cNvPicPr>
          <p:nvPr/>
        </p:nvPicPr>
        <p:blipFill>
          <a:blip r:embed="rId4" cstate="print"/>
          <a:srcRect/>
          <a:stretch>
            <a:fillRect/>
          </a:stretch>
        </p:blipFill>
        <p:spPr bwMode="auto">
          <a:xfrm rot="21404706">
            <a:off x="5789418" y="2665178"/>
            <a:ext cx="3600400" cy="2402142"/>
          </a:xfrm>
          <a:prstGeom prst="rect">
            <a:avLst/>
          </a:prstGeom>
          <a:noFill/>
        </p:spPr>
      </p:pic>
      <p:pic>
        <p:nvPicPr>
          <p:cNvPr id="113672" name="Picture 8" descr="http://www.ggjcwb.com/wp-content/uploads/2013/03/8416341136_ca6fc27698_z.jpg"/>
          <p:cNvPicPr>
            <a:picLocks noChangeAspect="1" noChangeArrowheads="1"/>
          </p:cNvPicPr>
          <p:nvPr/>
        </p:nvPicPr>
        <p:blipFill>
          <a:blip r:embed="rId5" cstate="print"/>
          <a:srcRect/>
          <a:stretch>
            <a:fillRect/>
          </a:stretch>
        </p:blipFill>
        <p:spPr bwMode="auto">
          <a:xfrm rot="21261433">
            <a:off x="5580112" y="4599986"/>
            <a:ext cx="3384376" cy="2258014"/>
          </a:xfrm>
          <a:prstGeom prst="rect">
            <a:avLst/>
          </a:prstGeom>
          <a:noFill/>
        </p:spPr>
      </p:pic>
      <p:pic>
        <p:nvPicPr>
          <p:cNvPr id="113674" name="Picture 10" descr="http://www.ggjcwb.com/wp-content/uploads/2011/02/5397635742_4147fe3191-300x199.jpg"/>
          <p:cNvPicPr>
            <a:picLocks noChangeAspect="1" noChangeArrowheads="1"/>
          </p:cNvPicPr>
          <p:nvPr/>
        </p:nvPicPr>
        <p:blipFill>
          <a:blip r:embed="rId6" cstate="print"/>
          <a:srcRect/>
          <a:stretch>
            <a:fillRect/>
          </a:stretch>
        </p:blipFill>
        <p:spPr bwMode="auto">
          <a:xfrm>
            <a:off x="4716016" y="1772816"/>
            <a:ext cx="2857500" cy="1895476"/>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Cronograma </a:t>
            </a:r>
            <a:br>
              <a:rPr lang="pt-BR" dirty="0" smtClean="0"/>
            </a:br>
            <a:r>
              <a:rPr lang="pt-BR" dirty="0" smtClean="0"/>
              <a:t>Sábado</a:t>
            </a:r>
            <a:endParaRPr lang="pt-BR" dirty="0"/>
          </a:p>
        </p:txBody>
      </p:sp>
      <p:sp>
        <p:nvSpPr>
          <p:cNvPr id="3" name="Espaço Reservado para Conteúdo 2"/>
          <p:cNvSpPr>
            <a:spLocks noGrp="1"/>
          </p:cNvSpPr>
          <p:nvPr>
            <p:ph idx="1"/>
          </p:nvPr>
        </p:nvSpPr>
        <p:spPr>
          <a:xfrm>
            <a:off x="251520" y="2492896"/>
            <a:ext cx="4248472" cy="3633267"/>
          </a:xfrm>
        </p:spPr>
        <p:txBody>
          <a:bodyPr/>
          <a:lstStyle/>
          <a:p>
            <a:r>
              <a:rPr lang="pt-BR" dirty="0" smtClean="0">
                <a:solidFill>
                  <a:schemeClr val="accent3"/>
                </a:solidFill>
              </a:rPr>
              <a:t>Definição</a:t>
            </a:r>
            <a:r>
              <a:rPr lang="pt-BR" dirty="0" smtClean="0"/>
              <a:t> do projeto;</a:t>
            </a:r>
          </a:p>
          <a:p>
            <a:r>
              <a:rPr lang="pt-BR" dirty="0" smtClean="0">
                <a:solidFill>
                  <a:schemeClr val="accent2"/>
                </a:solidFill>
              </a:rPr>
              <a:t>Trabalho</a:t>
            </a:r>
            <a:r>
              <a:rPr lang="pt-BR" dirty="0" smtClean="0"/>
              <a:t>!</a:t>
            </a:r>
          </a:p>
          <a:p>
            <a:r>
              <a:rPr lang="pt-BR" dirty="0" smtClean="0"/>
              <a:t>Play </a:t>
            </a:r>
            <a:r>
              <a:rPr lang="pt-BR" dirty="0" err="1" smtClean="0"/>
              <a:t>test</a:t>
            </a:r>
            <a:r>
              <a:rPr lang="pt-BR" dirty="0" smtClean="0"/>
              <a:t>;</a:t>
            </a:r>
          </a:p>
          <a:p>
            <a:r>
              <a:rPr lang="pt-BR" dirty="0" smtClean="0"/>
              <a:t>Conhecer os jogos das outras equipes.</a:t>
            </a:r>
            <a:endParaRPr lang="pt-BR" dirty="0"/>
          </a:p>
        </p:txBody>
      </p:sp>
      <p:pic>
        <p:nvPicPr>
          <p:cNvPr id="116738" name="Picture 2" descr="http://www.ggjcwb.com/wp-content/uploads/2013/01/8419134414_63543033fa.jpg"/>
          <p:cNvPicPr>
            <a:picLocks noChangeAspect="1" noChangeArrowheads="1"/>
          </p:cNvPicPr>
          <p:nvPr/>
        </p:nvPicPr>
        <p:blipFill>
          <a:blip r:embed="rId2" cstate="print"/>
          <a:srcRect/>
          <a:stretch>
            <a:fillRect/>
          </a:stretch>
        </p:blipFill>
        <p:spPr bwMode="auto">
          <a:xfrm rot="215973">
            <a:off x="5149696" y="1389125"/>
            <a:ext cx="3916290" cy="2608250"/>
          </a:xfrm>
          <a:prstGeom prst="rect">
            <a:avLst/>
          </a:prstGeom>
          <a:noFill/>
        </p:spPr>
      </p:pic>
      <p:pic>
        <p:nvPicPr>
          <p:cNvPr id="116740" name="Picture 4" descr="http://www.ggjcwb.com/wp-content/uploads/2013/01/8418014541_87360427a4.jpg"/>
          <p:cNvPicPr>
            <a:picLocks noChangeAspect="1" noChangeArrowheads="1"/>
          </p:cNvPicPr>
          <p:nvPr/>
        </p:nvPicPr>
        <p:blipFill>
          <a:blip r:embed="rId3" cstate="print"/>
          <a:srcRect/>
          <a:stretch>
            <a:fillRect/>
          </a:stretch>
        </p:blipFill>
        <p:spPr bwMode="auto">
          <a:xfrm rot="21183538">
            <a:off x="4381500" y="3429000"/>
            <a:ext cx="4762500" cy="3171826"/>
          </a:xfrm>
          <a:prstGeom prst="rect">
            <a:avLst/>
          </a:prstGeom>
          <a:noFill/>
        </p:spPr>
      </p:pic>
      <p:pic>
        <p:nvPicPr>
          <p:cNvPr id="116742" name="Picture 6" descr="http://www.ggjcwb.com/wp-content/uploads/2013/01/8418070443_2057557343.jpg"/>
          <p:cNvPicPr>
            <a:picLocks noChangeAspect="1" noChangeArrowheads="1"/>
          </p:cNvPicPr>
          <p:nvPr/>
        </p:nvPicPr>
        <p:blipFill>
          <a:blip r:embed="rId4" cstate="print"/>
          <a:srcRect/>
          <a:stretch>
            <a:fillRect/>
          </a:stretch>
        </p:blipFill>
        <p:spPr bwMode="auto">
          <a:xfrm>
            <a:off x="6444208" y="0"/>
            <a:ext cx="3027362" cy="2016224"/>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Cronograma</a:t>
            </a:r>
            <a:br>
              <a:rPr lang="pt-BR" dirty="0" smtClean="0"/>
            </a:br>
            <a:r>
              <a:rPr lang="pt-BR" dirty="0" smtClean="0"/>
              <a:t>Domingo</a:t>
            </a:r>
            <a:endParaRPr lang="pt-BR" dirty="0"/>
          </a:p>
        </p:txBody>
      </p:sp>
      <p:sp>
        <p:nvSpPr>
          <p:cNvPr id="3" name="Espaço Reservado para Conteúdo 2"/>
          <p:cNvSpPr>
            <a:spLocks noGrp="1"/>
          </p:cNvSpPr>
          <p:nvPr>
            <p:ph idx="1"/>
          </p:nvPr>
        </p:nvSpPr>
        <p:spPr>
          <a:xfrm>
            <a:off x="251520" y="2276872"/>
            <a:ext cx="8435280" cy="3633267"/>
          </a:xfrm>
        </p:spPr>
        <p:txBody>
          <a:bodyPr/>
          <a:lstStyle/>
          <a:p>
            <a:r>
              <a:rPr lang="pt-BR" dirty="0" smtClean="0">
                <a:solidFill>
                  <a:schemeClr val="accent2"/>
                </a:solidFill>
              </a:rPr>
              <a:t>Trabalho (preferencialmente no acabamento)!</a:t>
            </a:r>
            <a:r>
              <a:rPr lang="pt-BR" dirty="0" smtClean="0"/>
              <a:t>;</a:t>
            </a:r>
          </a:p>
          <a:p>
            <a:r>
              <a:rPr lang="pt-BR" dirty="0" smtClean="0"/>
              <a:t>Entrega do jogo às 15h;</a:t>
            </a:r>
          </a:p>
          <a:p>
            <a:r>
              <a:rPr lang="pt-BR" dirty="0" smtClean="0"/>
              <a:t>Apresentação do jogo.</a:t>
            </a:r>
            <a:endParaRPr lang="pt-BR" dirty="0"/>
          </a:p>
        </p:txBody>
      </p:sp>
      <p:pic>
        <p:nvPicPr>
          <p:cNvPr id="117762" name="Picture 2" descr="http://www.ggjcwb.com/wp-content/uploads/2013/01/8424879048_59d3d87b19_b.jpg"/>
          <p:cNvPicPr>
            <a:picLocks noChangeAspect="1" noChangeArrowheads="1"/>
          </p:cNvPicPr>
          <p:nvPr/>
        </p:nvPicPr>
        <p:blipFill>
          <a:blip r:embed="rId2" cstate="print"/>
          <a:srcRect/>
          <a:stretch>
            <a:fillRect/>
          </a:stretch>
        </p:blipFill>
        <p:spPr bwMode="auto">
          <a:xfrm rot="311106">
            <a:off x="319481" y="4664658"/>
            <a:ext cx="3744416" cy="2497631"/>
          </a:xfrm>
          <a:prstGeom prst="rect">
            <a:avLst/>
          </a:prstGeom>
          <a:noFill/>
        </p:spPr>
      </p:pic>
      <p:pic>
        <p:nvPicPr>
          <p:cNvPr id="117764" name="Picture 4" descr="http://www.ggjcwb.com/wp-content/uploads/2013/01/8423789861_2b3cb979e2_b.jpg"/>
          <p:cNvPicPr>
            <a:picLocks noChangeAspect="1" noChangeArrowheads="1"/>
          </p:cNvPicPr>
          <p:nvPr/>
        </p:nvPicPr>
        <p:blipFill>
          <a:blip r:embed="rId3" cstate="print"/>
          <a:srcRect/>
          <a:stretch>
            <a:fillRect/>
          </a:stretch>
        </p:blipFill>
        <p:spPr bwMode="auto">
          <a:xfrm rot="20476875">
            <a:off x="5112743" y="4076506"/>
            <a:ext cx="4029522" cy="2687805"/>
          </a:xfrm>
          <a:prstGeom prst="rect">
            <a:avLst/>
          </a:prstGeom>
          <a:noFill/>
        </p:spPr>
      </p:pic>
      <p:pic>
        <p:nvPicPr>
          <p:cNvPr id="117766" name="Picture 6" descr="http://www.ggjcwb.com/wp-content/uploads/2013/01/8424982720_d694d519d1_b.jpg"/>
          <p:cNvPicPr>
            <a:picLocks noChangeAspect="1" noChangeArrowheads="1"/>
          </p:cNvPicPr>
          <p:nvPr/>
        </p:nvPicPr>
        <p:blipFill>
          <a:blip r:embed="rId4" cstate="print"/>
          <a:srcRect/>
          <a:stretch>
            <a:fillRect/>
          </a:stretch>
        </p:blipFill>
        <p:spPr bwMode="auto">
          <a:xfrm rot="21356086">
            <a:off x="6086156" y="2708920"/>
            <a:ext cx="3305503" cy="2204864"/>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Play </a:t>
            </a:r>
            <a:r>
              <a:rPr lang="pt-BR" dirty="0" err="1" smtClean="0"/>
              <a:t>Party</a:t>
            </a:r>
            <a:endParaRPr lang="pt-BR" dirty="0"/>
          </a:p>
        </p:txBody>
      </p:sp>
      <p:sp>
        <p:nvSpPr>
          <p:cNvPr id="3" name="Espaço Reservado para Conteúdo 2"/>
          <p:cNvSpPr>
            <a:spLocks noGrp="1"/>
          </p:cNvSpPr>
          <p:nvPr>
            <p:ph idx="1"/>
          </p:nvPr>
        </p:nvSpPr>
        <p:spPr>
          <a:xfrm>
            <a:off x="251520" y="2492896"/>
            <a:ext cx="4963422" cy="3633267"/>
          </a:xfrm>
        </p:spPr>
        <p:txBody>
          <a:bodyPr/>
          <a:lstStyle/>
          <a:p>
            <a:r>
              <a:rPr sz="3000" smtClean="0"/>
              <a:t>Algum tempo depois da jam;</a:t>
            </a:r>
          </a:p>
          <a:p>
            <a:r>
              <a:rPr sz="3000" smtClean="0"/>
              <a:t>Jogos foram feitos para serem jogados;</a:t>
            </a:r>
          </a:p>
          <a:p>
            <a:r>
              <a:rPr sz="3000" smtClean="0"/>
              <a:t>Momento para as pessoas jogarem os jogos desenvolvidos;</a:t>
            </a:r>
          </a:p>
          <a:p>
            <a:r>
              <a:rPr sz="3000" smtClean="0">
                <a:solidFill>
                  <a:schemeClr val="accent3"/>
                </a:solidFill>
              </a:rPr>
              <a:t>Feedback</a:t>
            </a:r>
            <a:r>
              <a:rPr sz="3000" smtClean="0"/>
              <a:t> para os desenvolvedores.</a:t>
            </a:r>
          </a:p>
          <a:p>
            <a:endParaRPr lang="pt-BR" dirty="0"/>
          </a:p>
        </p:txBody>
      </p:sp>
      <p:pic>
        <p:nvPicPr>
          <p:cNvPr id="93186" name="Picture 2" descr="8574954065_389a4ba054_c"/>
          <p:cNvPicPr>
            <a:picLocks noChangeAspect="1" noChangeArrowheads="1"/>
          </p:cNvPicPr>
          <p:nvPr/>
        </p:nvPicPr>
        <p:blipFill>
          <a:blip r:embed="rId2" cstate="print"/>
          <a:srcRect/>
          <a:stretch>
            <a:fillRect/>
          </a:stretch>
        </p:blipFill>
        <p:spPr bwMode="auto">
          <a:xfrm rot="20990573">
            <a:off x="6024762" y="842773"/>
            <a:ext cx="3270807" cy="2183264"/>
          </a:xfrm>
          <a:prstGeom prst="rect">
            <a:avLst/>
          </a:prstGeom>
          <a:noFill/>
        </p:spPr>
      </p:pic>
      <p:pic>
        <p:nvPicPr>
          <p:cNvPr id="93188" name="Picture 4" descr="8576056204_c8711bcd4e_c"/>
          <p:cNvPicPr>
            <a:picLocks noChangeAspect="1" noChangeArrowheads="1"/>
          </p:cNvPicPr>
          <p:nvPr/>
        </p:nvPicPr>
        <p:blipFill>
          <a:blip r:embed="rId3"/>
          <a:srcRect/>
          <a:stretch>
            <a:fillRect/>
          </a:stretch>
        </p:blipFill>
        <p:spPr bwMode="auto">
          <a:xfrm rot="325014">
            <a:off x="5286380" y="3786190"/>
            <a:ext cx="4214810" cy="2813386"/>
          </a:xfrm>
          <a:prstGeom prst="rect">
            <a:avLst/>
          </a:prstGeom>
          <a:noFill/>
        </p:spPr>
      </p:pic>
    </p:spTree>
    <p:extLst>
      <p:ext uri="{BB962C8B-B14F-4D97-AF65-F5344CB8AC3E}">
        <p14:creationId xmlns:p14="http://schemas.microsoft.com/office/powerpoint/2010/main" val="372221514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Videos</a:t>
            </a:r>
            <a:r>
              <a:rPr lang="pt-BR" dirty="0" smtClean="0"/>
              <a:t> e </a:t>
            </a:r>
            <a:r>
              <a:rPr lang="pt-BR" dirty="0" err="1" smtClean="0"/>
              <a:t>midia</a:t>
            </a:r>
            <a:endParaRPr lang="pt-BR" dirty="0"/>
          </a:p>
        </p:txBody>
      </p:sp>
      <p:sp>
        <p:nvSpPr>
          <p:cNvPr id="3" name="Espaço Reservado para Conteúdo 2"/>
          <p:cNvSpPr>
            <a:spLocks noGrp="1"/>
          </p:cNvSpPr>
          <p:nvPr>
            <p:ph idx="1"/>
          </p:nvPr>
        </p:nvSpPr>
        <p:spPr/>
        <p:txBody>
          <a:bodyPr/>
          <a:lstStyle/>
          <a:p>
            <a:endParaRPr dirty="0" smtClean="0"/>
          </a:p>
          <a:p>
            <a:r>
              <a:rPr dirty="0" smtClean="0">
                <a:hlinkClick r:id="rId2" action="ppaction://hlinkfile"/>
              </a:rPr>
              <a:t>Globo</a:t>
            </a:r>
            <a:r>
              <a:rPr dirty="0"/>
              <a:t>;</a:t>
            </a:r>
            <a:endParaRPr dirty="0" smtClean="0"/>
          </a:p>
          <a:p>
            <a:r>
              <a:rPr dirty="0" smtClean="0"/>
              <a:t>CNT</a:t>
            </a:r>
            <a:r>
              <a:rPr lang="pt-BR" dirty="0" smtClean="0"/>
              <a:t> (01)</a:t>
            </a:r>
            <a:r>
              <a:rPr dirty="0" smtClean="0"/>
              <a:t>;</a:t>
            </a:r>
          </a:p>
          <a:p>
            <a:r>
              <a:rPr dirty="0" smtClean="0"/>
              <a:t>TVE;</a:t>
            </a:r>
          </a:p>
          <a:p>
            <a:r>
              <a:rPr dirty="0" smtClean="0"/>
              <a:t>CBN;</a:t>
            </a:r>
          </a:p>
          <a:p>
            <a:r>
              <a:rPr dirty="0" smtClean="0"/>
              <a:t>Band News</a:t>
            </a:r>
          </a:p>
          <a:p>
            <a:r>
              <a:rPr dirty="0" smtClean="0"/>
              <a:t>Timelapses!</a:t>
            </a:r>
            <a:endParaRPr lang="pt-BR" dirty="0" smtClean="0"/>
          </a:p>
        </p:txBody>
      </p:sp>
      <p:pic>
        <p:nvPicPr>
          <p:cNvPr id="113665" name="Picture 1"/>
          <p:cNvPicPr>
            <a:picLocks noChangeAspect="1" noChangeArrowheads="1"/>
          </p:cNvPicPr>
          <p:nvPr/>
        </p:nvPicPr>
        <p:blipFill>
          <a:blip r:embed="rId3"/>
          <a:srcRect/>
          <a:stretch>
            <a:fillRect/>
          </a:stretch>
        </p:blipFill>
        <p:spPr bwMode="auto">
          <a:xfrm>
            <a:off x="3643306" y="1962383"/>
            <a:ext cx="5500693" cy="4895617"/>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Quem sou eu?</a:t>
            </a:r>
            <a:endParaRPr lang="pt-BR" dirty="0"/>
          </a:p>
        </p:txBody>
      </p:sp>
      <p:sp>
        <p:nvSpPr>
          <p:cNvPr id="3" name="Espaço Reservado para Conteúdo 2"/>
          <p:cNvSpPr>
            <a:spLocks noGrp="1"/>
          </p:cNvSpPr>
          <p:nvPr>
            <p:ph idx="1"/>
          </p:nvPr>
        </p:nvSpPr>
        <p:spPr/>
        <p:txBody>
          <a:bodyPr/>
          <a:lstStyle/>
          <a:p>
            <a:pPr eaLnBrk="1" hangingPunct="1"/>
            <a:r>
              <a:rPr lang="pt-BR" sz="2800" dirty="0">
                <a:solidFill>
                  <a:schemeClr val="accent3"/>
                </a:solidFill>
              </a:rPr>
              <a:t>Engenheiro</a:t>
            </a:r>
            <a:r>
              <a:rPr lang="pt-BR" sz="2800" dirty="0"/>
              <a:t> de </a:t>
            </a:r>
            <a:r>
              <a:rPr lang="pt-BR" sz="2800" dirty="0" smtClean="0"/>
              <a:t>Computação:</a:t>
            </a:r>
          </a:p>
          <a:p>
            <a:pPr lvl="1" eaLnBrk="1" hangingPunct="1"/>
            <a:r>
              <a:rPr lang="pt-BR" sz="2800" dirty="0" smtClean="0"/>
              <a:t>PUCPR / 2002</a:t>
            </a:r>
            <a:r>
              <a:rPr lang="pt-BR" sz="2800" dirty="0"/>
              <a:t>;</a:t>
            </a:r>
          </a:p>
          <a:p>
            <a:pPr eaLnBrk="1" hangingPunct="1"/>
            <a:r>
              <a:rPr lang="pt-BR" sz="2800" dirty="0"/>
              <a:t>Especialista em </a:t>
            </a:r>
            <a:r>
              <a:rPr lang="pt-BR" sz="2800" dirty="0">
                <a:solidFill>
                  <a:schemeClr val="accent3"/>
                </a:solidFill>
              </a:rPr>
              <a:t>Jogos</a:t>
            </a:r>
            <a:r>
              <a:rPr lang="pt-BR" sz="2800" dirty="0"/>
              <a:t> de </a:t>
            </a:r>
            <a:r>
              <a:rPr lang="pt-BR" sz="2800" dirty="0" smtClean="0"/>
              <a:t>Computador</a:t>
            </a:r>
          </a:p>
          <a:p>
            <a:pPr lvl="1" eaLnBrk="1" hangingPunct="1"/>
            <a:r>
              <a:rPr lang="pt-BR" sz="2800" dirty="0" smtClean="0"/>
              <a:t>Universidade Positivo;</a:t>
            </a:r>
          </a:p>
          <a:p>
            <a:pPr lvl="1" eaLnBrk="1" hangingPunct="1"/>
            <a:r>
              <a:rPr lang="pt-BR" sz="2800" dirty="0" smtClean="0"/>
              <a:t>2003/2004</a:t>
            </a:r>
            <a:r>
              <a:rPr lang="pt-BR" sz="2800" dirty="0"/>
              <a:t>.</a:t>
            </a:r>
            <a:r>
              <a:rPr lang="pt-BR" sz="2800" dirty="0" smtClean="0"/>
              <a:t> </a:t>
            </a:r>
            <a:endParaRPr lang="pt-BR" sz="2800" dirty="0"/>
          </a:p>
          <a:p>
            <a:pPr eaLnBrk="1" hangingPunct="1"/>
            <a:r>
              <a:rPr lang="pt-BR" sz="2800" dirty="0">
                <a:solidFill>
                  <a:schemeClr val="accent3"/>
                </a:solidFill>
              </a:rPr>
              <a:t>Mestre</a:t>
            </a:r>
            <a:r>
              <a:rPr lang="pt-BR" sz="2800" dirty="0"/>
              <a:t> em Informática </a:t>
            </a:r>
            <a:r>
              <a:rPr lang="pt-BR" sz="2800" dirty="0" smtClean="0"/>
              <a:t>Aplicada</a:t>
            </a:r>
          </a:p>
          <a:p>
            <a:pPr lvl="1" eaLnBrk="1" hangingPunct="1"/>
            <a:r>
              <a:rPr lang="pt-BR" sz="2800" dirty="0" smtClean="0"/>
              <a:t>PUCPR;</a:t>
            </a:r>
          </a:p>
          <a:p>
            <a:pPr lvl="1" eaLnBrk="1" hangingPunct="1"/>
            <a:r>
              <a:rPr lang="pt-BR" sz="2800" dirty="0" smtClean="0"/>
              <a:t>2007.</a:t>
            </a:r>
            <a:endParaRPr lang="pt-BR" sz="2800" dirty="0"/>
          </a:p>
          <a:p>
            <a:endParaRPr lang="pt-BR" dirty="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680" y="3501008"/>
            <a:ext cx="5688632" cy="1368152"/>
          </a:xfrm>
        </p:spPr>
        <p:txBody>
          <a:bodyPr/>
          <a:lstStyle/>
          <a:p>
            <a:r>
              <a:rPr lang="pt-BR" dirty="0" smtClean="0"/>
              <a:t>Exemplos de jogos desenvolvidos em </a:t>
            </a:r>
            <a:r>
              <a:rPr lang="pt-BR" dirty="0" err="1" smtClean="0"/>
              <a:t>jams</a:t>
            </a:r>
            <a:r>
              <a:rPr lang="pt-BR" dirty="0" smtClean="0"/>
              <a:t> que se tornaram jogos comerciais</a:t>
            </a:r>
            <a:endParaRPr lang="pt-BR"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http://globalgamejam.org/sites/default/files/styles/large/public/screenshots/2013/ss2013.png"/>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 y="-27384"/>
            <a:ext cx="9844229" cy="738317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58750" y="404664"/>
            <a:ext cx="8136904" cy="1368152"/>
          </a:xfrm>
        </p:spPr>
        <p:txBody>
          <a:bodyPr/>
          <a:lstStyle/>
          <a:p>
            <a:r>
              <a:rPr lang="pt-BR" sz="5400" dirty="0" err="1" smtClean="0"/>
              <a:t>Surgeon</a:t>
            </a:r>
            <a:r>
              <a:rPr lang="pt-BR" sz="5400" dirty="0" smtClean="0"/>
              <a:t> Simulator</a:t>
            </a:r>
            <a:endParaRPr lang="pt-BR" sz="5400" dirty="0"/>
          </a:p>
        </p:txBody>
      </p:sp>
      <p:sp>
        <p:nvSpPr>
          <p:cNvPr id="3" name="Espaço Reservado para Conteúdo 2"/>
          <p:cNvSpPr>
            <a:spLocks noGrp="1"/>
          </p:cNvSpPr>
          <p:nvPr>
            <p:ph idx="1"/>
          </p:nvPr>
        </p:nvSpPr>
        <p:spPr>
          <a:xfrm>
            <a:off x="251520" y="1844824"/>
            <a:ext cx="9083397" cy="3417243"/>
          </a:xfrm>
        </p:spPr>
        <p:txBody>
          <a:bodyPr/>
          <a:lstStyle/>
          <a:p>
            <a:pPr marL="0" indent="0">
              <a:buNone/>
            </a:pPr>
            <a:r>
              <a:rPr lang="pt-BR" sz="4000" dirty="0"/>
              <a:t>Global Game Jam </a:t>
            </a:r>
            <a:r>
              <a:rPr lang="pt-BR" sz="4000" dirty="0" smtClean="0"/>
              <a:t>2013 Londres (Bossa </a:t>
            </a:r>
            <a:r>
              <a:rPr lang="pt-BR" sz="4000" dirty="0" err="1" smtClean="0"/>
              <a:t>Studios</a:t>
            </a:r>
            <a:r>
              <a:rPr lang="pt-BR" sz="4000" dirty="0" smtClean="0"/>
              <a:t>) (02);</a:t>
            </a:r>
            <a:endParaRPr lang="pt-BR" sz="4000" dirty="0"/>
          </a:p>
          <a:p>
            <a:pPr marL="0" indent="0">
              <a:buNone/>
            </a:pPr>
            <a:r>
              <a:rPr lang="pt-BR" sz="4400" dirty="0" smtClean="0"/>
              <a:t>Sucesso na Internet e </a:t>
            </a:r>
            <a:r>
              <a:rPr lang="pt-BR" sz="4400" dirty="0" err="1" smtClean="0"/>
              <a:t>Steam</a:t>
            </a:r>
            <a:r>
              <a:rPr lang="pt-BR" sz="4400" dirty="0" smtClean="0"/>
              <a:t>.</a:t>
            </a:r>
            <a:endParaRPr lang="pt-BR" sz="4400" dirty="0"/>
          </a:p>
        </p:txBody>
      </p:sp>
      <p:pic>
        <p:nvPicPr>
          <p:cNvPr id="5" name="Picture 4">
            <a:hlinkClick r:id="rId4"/>
          </p:cNvPr>
          <p:cNvPicPr>
            <a:picLocks noChangeAspect="1"/>
          </p:cNvPicPr>
          <p:nvPr/>
        </p:nvPicPr>
        <p:blipFill>
          <a:blip r:embed="rId5"/>
          <a:stretch>
            <a:fillRect/>
          </a:stretch>
        </p:blipFill>
        <p:spPr>
          <a:xfrm rot="20982505">
            <a:off x="4507692" y="4065181"/>
            <a:ext cx="5638927" cy="3171896"/>
          </a:xfrm>
          <a:prstGeom prst="rect">
            <a:avLst/>
          </a:prstGeom>
        </p:spPr>
      </p:pic>
      <p:pic>
        <p:nvPicPr>
          <p:cNvPr id="70658" name="Picture 2">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612275">
            <a:off x="218084" y="4364171"/>
            <a:ext cx="5127558" cy="2919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921724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6455" y="0"/>
            <a:ext cx="1099479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p:cNvSpPr>
            <a:spLocks noGrp="1"/>
          </p:cNvSpPr>
          <p:nvPr>
            <p:ph type="title"/>
          </p:nvPr>
        </p:nvSpPr>
        <p:spPr>
          <a:xfrm>
            <a:off x="323528" y="332656"/>
            <a:ext cx="8352928" cy="1368152"/>
          </a:xfrm>
        </p:spPr>
        <p:txBody>
          <a:bodyPr/>
          <a:lstStyle/>
          <a:p>
            <a:r>
              <a:rPr lang="pt-BR" dirty="0" err="1" smtClean="0"/>
              <a:t>Lovers</a:t>
            </a:r>
            <a:r>
              <a:rPr lang="pt-BR" dirty="0" smtClean="0"/>
              <a:t> in </a:t>
            </a:r>
            <a:r>
              <a:rPr lang="pt-BR" dirty="0" err="1" smtClean="0"/>
              <a:t>Dangerous</a:t>
            </a:r>
            <a:r>
              <a:rPr lang="pt-BR" dirty="0" smtClean="0"/>
              <a:t> </a:t>
            </a:r>
            <a:r>
              <a:rPr lang="pt-BR" dirty="0" err="1" smtClean="0"/>
              <a:t>Spacetime</a:t>
            </a:r>
            <a:endParaRPr lang="pt-BR" dirty="0"/>
          </a:p>
        </p:txBody>
      </p:sp>
      <p:sp>
        <p:nvSpPr>
          <p:cNvPr id="3" name="Espaço Reservado para Conteúdo 2"/>
          <p:cNvSpPr>
            <a:spLocks noGrp="1"/>
          </p:cNvSpPr>
          <p:nvPr>
            <p:ph idx="1"/>
          </p:nvPr>
        </p:nvSpPr>
        <p:spPr/>
        <p:txBody>
          <a:bodyPr/>
          <a:lstStyle/>
          <a:p>
            <a:pPr marL="0" indent="0">
              <a:buNone/>
            </a:pPr>
            <a:r>
              <a:rPr lang="pt-BR" dirty="0" smtClean="0"/>
              <a:t>Global Game Jam 2012 Toronto (03);</a:t>
            </a:r>
          </a:p>
          <a:p>
            <a:pPr marL="0" indent="0">
              <a:buNone/>
            </a:pPr>
            <a:r>
              <a:rPr lang="pt-BR" dirty="0" smtClean="0"/>
              <a:t>Concorrente IGF 2013.</a:t>
            </a:r>
          </a:p>
          <a:p>
            <a:endParaRPr lang="pt-BR" dirty="0"/>
          </a:p>
        </p:txBody>
      </p:sp>
      <p:sp>
        <p:nvSpPr>
          <p:cNvPr id="4" name="AutoShape 2" descr="screenshot"/>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716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53352">
            <a:off x="5338171" y="3040624"/>
            <a:ext cx="5415572" cy="3044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6" name="Picture 6" descr="http://www.matthammill.com/wp2/wp-content/uploads/2012/02/sketch1-600x69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21034">
            <a:off x="176229" y="4100556"/>
            <a:ext cx="4774794" cy="5514887"/>
          </a:xfrm>
          <a:prstGeom prst="rect">
            <a:avLst/>
          </a:prstGeom>
          <a:noFill/>
          <a:extLst>
            <a:ext uri="{909E8E84-426E-40dd-AFC4-6F175D3DCCD1}">
              <a14:hiddenFill xmlns:a14="http://schemas.microsoft.com/office/drawing/2010/main">
                <a:solidFill>
                  <a:srgbClr val="FFFFFF"/>
                </a:solidFill>
              </a14:hiddenFill>
            </a:ext>
          </a:extLst>
        </p:spPr>
      </p:pic>
      <p:pic>
        <p:nvPicPr>
          <p:cNvPr id="7168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1880" y="3767765"/>
            <a:ext cx="3505572" cy="3505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723668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 y="-258"/>
            <a:ext cx="15088168" cy="6858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p:cNvSpPr>
            <a:spLocks noGrp="1"/>
          </p:cNvSpPr>
          <p:nvPr>
            <p:ph type="title"/>
          </p:nvPr>
        </p:nvSpPr>
        <p:spPr>
          <a:xfrm>
            <a:off x="179512" y="332656"/>
            <a:ext cx="8496944" cy="1368152"/>
          </a:xfrm>
        </p:spPr>
        <p:txBody>
          <a:bodyPr/>
          <a:lstStyle/>
          <a:p>
            <a:r>
              <a:rPr lang="pt-BR" dirty="0" err="1" smtClean="0"/>
              <a:t>McPixel</a:t>
            </a:r>
            <a:endParaRPr lang="pt-BR" dirty="0"/>
          </a:p>
        </p:txBody>
      </p:sp>
      <p:sp>
        <p:nvSpPr>
          <p:cNvPr id="3" name="Espaço Reservado para Conteúdo 2"/>
          <p:cNvSpPr>
            <a:spLocks noGrp="1"/>
          </p:cNvSpPr>
          <p:nvPr>
            <p:ph idx="1"/>
          </p:nvPr>
        </p:nvSpPr>
        <p:spPr/>
        <p:txBody>
          <a:bodyPr/>
          <a:lstStyle/>
          <a:p>
            <a:pPr marL="0" indent="0">
              <a:buNone/>
            </a:pPr>
            <a:r>
              <a:rPr lang="pt-BR" dirty="0" err="1" smtClean="0"/>
              <a:t>Ludum</a:t>
            </a:r>
            <a:r>
              <a:rPr lang="pt-BR" dirty="0" smtClean="0"/>
              <a:t> </a:t>
            </a:r>
            <a:r>
              <a:rPr lang="pt-BR" dirty="0" err="1" smtClean="0"/>
              <a:t>Dare</a:t>
            </a:r>
            <a:r>
              <a:rPr lang="pt-BR" dirty="0" smtClean="0"/>
              <a:t> 21 </a:t>
            </a:r>
          </a:p>
          <a:p>
            <a:pPr marL="0" indent="0">
              <a:buNone/>
            </a:pPr>
            <a:r>
              <a:rPr lang="pt-BR" dirty="0" smtClean="0"/>
              <a:t>Primeiro jogo aprovado </a:t>
            </a:r>
            <a:r>
              <a:rPr lang="pt-BR" dirty="0" err="1" smtClean="0"/>
              <a:t>Steam</a:t>
            </a:r>
            <a:r>
              <a:rPr lang="pt-BR" dirty="0" smtClean="0"/>
              <a:t> </a:t>
            </a:r>
            <a:r>
              <a:rPr lang="pt-BR" dirty="0" err="1" smtClean="0"/>
              <a:t>Greenlight</a:t>
            </a:r>
            <a:r>
              <a:rPr lang="pt-BR" dirty="0" smtClean="0"/>
              <a:t>.</a:t>
            </a:r>
          </a:p>
          <a:p>
            <a:pPr marL="0" indent="0">
              <a:buNone/>
            </a:pPr>
            <a:r>
              <a:rPr lang="pt-BR" dirty="0" smtClean="0"/>
              <a:t>(04)</a:t>
            </a:r>
            <a:endParaRPr lang="pt-BR" dirty="0"/>
          </a:p>
        </p:txBody>
      </p:sp>
      <p:pic>
        <p:nvPicPr>
          <p:cNvPr id="727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80386">
            <a:off x="272948" y="4686920"/>
            <a:ext cx="3324225"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11" name="Picture 7" descr="http://mcpixel.net/gfx/logo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08" y="332655"/>
            <a:ext cx="2819400" cy="1447801"/>
          </a:xfrm>
          <a:prstGeom prst="rect">
            <a:avLst/>
          </a:prstGeom>
          <a:noFill/>
          <a:extLst>
            <a:ext uri="{909E8E84-426E-40dd-AFC4-6F175D3DCCD1}">
              <a14:hiddenFill xmlns:a14="http://schemas.microsoft.com/office/drawing/2010/main">
                <a:solidFill>
                  <a:srgbClr val="FFFFFF"/>
                </a:solidFill>
              </a14:hiddenFill>
            </a:ext>
          </a:extLst>
        </p:spPr>
      </p:pic>
      <p:pic>
        <p:nvPicPr>
          <p:cNvPr id="7271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97754">
            <a:off x="3491880" y="4858369"/>
            <a:ext cx="3448050"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1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00613">
            <a:off x="6660232" y="4801219"/>
            <a:ext cx="3286125"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1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029620">
            <a:off x="8964488" y="4615556"/>
            <a:ext cx="33051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726738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screenshot"/>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22069" y="-12940"/>
            <a:ext cx="9700151" cy="687094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51520" y="332656"/>
            <a:ext cx="8424936" cy="1368152"/>
          </a:xfrm>
        </p:spPr>
        <p:txBody>
          <a:bodyPr/>
          <a:lstStyle/>
          <a:p>
            <a:r>
              <a:rPr lang="pt-BR" dirty="0" err="1" smtClean="0"/>
              <a:t>Mirror</a:t>
            </a:r>
            <a:r>
              <a:rPr lang="pt-BR" dirty="0" smtClean="0"/>
              <a:t> </a:t>
            </a:r>
            <a:r>
              <a:rPr lang="pt-BR" dirty="0" err="1" smtClean="0"/>
              <a:t>Moon</a:t>
            </a:r>
            <a:endParaRPr lang="pt-BR" dirty="0"/>
          </a:p>
        </p:txBody>
      </p:sp>
      <p:sp>
        <p:nvSpPr>
          <p:cNvPr id="3" name="Espaço Reservado para Conteúdo 2"/>
          <p:cNvSpPr>
            <a:spLocks noGrp="1"/>
          </p:cNvSpPr>
          <p:nvPr>
            <p:ph idx="1"/>
          </p:nvPr>
        </p:nvSpPr>
        <p:spPr/>
        <p:txBody>
          <a:bodyPr/>
          <a:lstStyle/>
          <a:p>
            <a:pPr marL="0" indent="0">
              <a:buNone/>
            </a:pPr>
            <a:r>
              <a:rPr lang="pt-BR" dirty="0" smtClean="0"/>
              <a:t>Global Game Jam 2012 Genova;</a:t>
            </a:r>
          </a:p>
          <a:p>
            <a:pPr marL="0" indent="0">
              <a:buNone/>
            </a:pPr>
            <a:r>
              <a:rPr lang="pt-BR" dirty="0" smtClean="0"/>
              <a:t>Experimental </a:t>
            </a:r>
            <a:r>
              <a:rPr lang="pt-BR" dirty="0" err="1" smtClean="0"/>
              <a:t>Gameplay</a:t>
            </a:r>
            <a:r>
              <a:rPr lang="pt-BR" dirty="0" smtClean="0"/>
              <a:t> Workshop, </a:t>
            </a:r>
            <a:r>
              <a:rPr lang="pt-BR" dirty="0" err="1" smtClean="0"/>
              <a:t>Ouya</a:t>
            </a:r>
            <a:r>
              <a:rPr lang="pt-BR" dirty="0" smtClean="0"/>
              <a:t>. (05)</a:t>
            </a:r>
            <a:endParaRPr lang="pt-BR" dirty="0"/>
          </a:p>
        </p:txBody>
      </p:sp>
      <p:pic>
        <p:nvPicPr>
          <p:cNvPr id="737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5685">
            <a:off x="-22069" y="4382237"/>
            <a:ext cx="4450053" cy="2756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30449">
            <a:off x="4932040" y="4188350"/>
            <a:ext cx="4746042" cy="2669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27215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8" name="Picture 6" descr="http://indie-fund.com/blog/wp-content/uploads/2012/11/mushroom111.jpg"/>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2196752" y="-46968"/>
            <a:ext cx="13748830" cy="6904968"/>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51520" y="332656"/>
            <a:ext cx="8424936" cy="1368152"/>
          </a:xfrm>
        </p:spPr>
        <p:txBody>
          <a:bodyPr/>
          <a:lstStyle/>
          <a:p>
            <a:r>
              <a:rPr lang="pt-BR" dirty="0" err="1" smtClean="0"/>
              <a:t>Mushroom</a:t>
            </a:r>
            <a:r>
              <a:rPr lang="pt-BR" dirty="0" smtClean="0"/>
              <a:t> 11</a:t>
            </a:r>
            <a:endParaRPr lang="pt-BR" dirty="0"/>
          </a:p>
        </p:txBody>
      </p:sp>
      <p:sp>
        <p:nvSpPr>
          <p:cNvPr id="3" name="Espaço Reservado para Conteúdo 2"/>
          <p:cNvSpPr>
            <a:spLocks noGrp="1"/>
          </p:cNvSpPr>
          <p:nvPr>
            <p:ph idx="1"/>
          </p:nvPr>
        </p:nvSpPr>
        <p:spPr/>
        <p:txBody>
          <a:bodyPr/>
          <a:lstStyle/>
          <a:p>
            <a:pPr marL="0" indent="0">
              <a:buNone/>
            </a:pPr>
            <a:r>
              <a:rPr lang="pt-BR" dirty="0" smtClean="0"/>
              <a:t>Global Game Jam 2012 </a:t>
            </a:r>
            <a:r>
              <a:rPr lang="pt-BR" dirty="0" err="1" smtClean="0"/>
              <a:t>New</a:t>
            </a:r>
            <a:r>
              <a:rPr lang="pt-BR" dirty="0" smtClean="0"/>
              <a:t> York;</a:t>
            </a:r>
          </a:p>
          <a:p>
            <a:pPr marL="0" indent="0">
              <a:buNone/>
            </a:pPr>
            <a:r>
              <a:rPr lang="pt-BR" dirty="0" smtClean="0"/>
              <a:t>Fundeado pelo </a:t>
            </a:r>
            <a:r>
              <a:rPr lang="pt-BR" dirty="0" err="1" smtClean="0"/>
              <a:t>Indie</a:t>
            </a:r>
            <a:r>
              <a:rPr lang="pt-BR" dirty="0" smtClean="0"/>
              <a:t> Fund. (06)</a:t>
            </a:r>
            <a:endParaRPr lang="pt-BR" dirty="0"/>
          </a:p>
        </p:txBody>
      </p:sp>
      <p:pic>
        <p:nvPicPr>
          <p:cNvPr id="74760" name="Picture 8" descr="screensh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51003">
            <a:off x="395536" y="4149587"/>
            <a:ext cx="3624337" cy="2709192"/>
          </a:xfrm>
          <a:prstGeom prst="rect">
            <a:avLst/>
          </a:prstGeom>
          <a:noFill/>
          <a:extLst>
            <a:ext uri="{909E8E84-426E-40dd-AFC4-6F175D3DCCD1}">
              <a14:hiddenFill xmlns:a14="http://schemas.microsoft.com/office/drawing/2010/main">
                <a:solidFill>
                  <a:srgbClr val="FFFFFF"/>
                </a:solidFill>
              </a14:hiddenFill>
            </a:ext>
          </a:extLst>
        </p:spPr>
      </p:pic>
      <p:pic>
        <p:nvPicPr>
          <p:cNvPr id="7476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01150">
            <a:off x="3779912" y="3578877"/>
            <a:ext cx="4762500"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3674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globalgamejam.org/sites/default/files/styles/large/public/screenshots/2013/01_3.png"/>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3813" y="-8248"/>
            <a:ext cx="9479541" cy="710965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51520" y="332656"/>
            <a:ext cx="8424936" cy="1368152"/>
          </a:xfrm>
        </p:spPr>
        <p:txBody>
          <a:bodyPr/>
          <a:lstStyle/>
          <a:p>
            <a:r>
              <a:rPr lang="pt-BR" dirty="0" err="1" smtClean="0"/>
              <a:t>Tied</a:t>
            </a:r>
            <a:endParaRPr lang="pt-BR" dirty="0"/>
          </a:p>
        </p:txBody>
      </p:sp>
      <p:sp>
        <p:nvSpPr>
          <p:cNvPr id="3" name="Espaço Reservado para Conteúdo 2"/>
          <p:cNvSpPr>
            <a:spLocks noGrp="1"/>
          </p:cNvSpPr>
          <p:nvPr>
            <p:ph idx="1"/>
          </p:nvPr>
        </p:nvSpPr>
        <p:spPr/>
        <p:txBody>
          <a:bodyPr/>
          <a:lstStyle/>
          <a:p>
            <a:pPr marL="0" indent="0">
              <a:buNone/>
            </a:pPr>
            <a:r>
              <a:rPr lang="pt-BR" dirty="0" smtClean="0"/>
              <a:t>Global Game Jam Curitiba 2013;</a:t>
            </a:r>
          </a:p>
          <a:p>
            <a:pPr marL="0" indent="0">
              <a:buNone/>
            </a:pPr>
            <a:r>
              <a:rPr lang="pt-BR" dirty="0" smtClean="0"/>
              <a:t>Primeiro jogo da ggj13 publicado na Apple </a:t>
            </a:r>
            <a:r>
              <a:rPr lang="pt-BR" dirty="0" err="1" smtClean="0"/>
              <a:t>Store</a:t>
            </a:r>
            <a:r>
              <a:rPr lang="pt-BR" dirty="0" smtClean="0"/>
              <a:t> (07);</a:t>
            </a:r>
            <a:endParaRPr lang="pt-BR" dirty="0"/>
          </a:p>
        </p:txBody>
      </p:sp>
      <p:pic>
        <p:nvPicPr>
          <p:cNvPr id="7577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17322">
            <a:off x="1310290" y="4499874"/>
            <a:ext cx="3700662" cy="278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81" name="Picture 5" descr="http://www.earenagames.com.br/galerias/6474/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55329">
            <a:off x="4368776" y="3919058"/>
            <a:ext cx="4572960" cy="343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68441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smtClean="0"/>
              <a:t>Muitos outros exemplos!</a:t>
            </a:r>
            <a:endParaRPr lang="pt-BR" dirty="0"/>
          </a:p>
        </p:txBody>
      </p:sp>
      <p:pic>
        <p:nvPicPr>
          <p:cNvPr id="168962" name="Picture 2" descr="http://www.ludumdare.com/compo/wp-content/uploads/2011/12/title_screen_without_menu.png"/>
          <p:cNvPicPr>
            <a:picLocks noChangeAspect="1" noChangeArrowheads="1"/>
          </p:cNvPicPr>
          <p:nvPr/>
        </p:nvPicPr>
        <p:blipFill>
          <a:blip r:embed="rId2"/>
          <a:srcRect/>
          <a:stretch>
            <a:fillRect/>
          </a:stretch>
        </p:blipFill>
        <p:spPr bwMode="auto">
          <a:xfrm rot="317283">
            <a:off x="466816" y="3062667"/>
            <a:ext cx="4572000" cy="2590800"/>
          </a:xfrm>
          <a:prstGeom prst="rect">
            <a:avLst/>
          </a:prstGeom>
          <a:noFill/>
        </p:spPr>
      </p:pic>
      <p:pic>
        <p:nvPicPr>
          <p:cNvPr id="168964" name="Picture 4" descr="http://www.gamasutra.com/db_area/images/news/2013/Apr/190700/kachina_thumb.jpg"/>
          <p:cNvPicPr>
            <a:picLocks noChangeAspect="1" noChangeArrowheads="1"/>
          </p:cNvPicPr>
          <p:nvPr/>
        </p:nvPicPr>
        <p:blipFill>
          <a:blip r:embed="rId3"/>
          <a:srcRect/>
          <a:stretch>
            <a:fillRect/>
          </a:stretch>
        </p:blipFill>
        <p:spPr bwMode="auto">
          <a:xfrm rot="20782750">
            <a:off x="6577528" y="1005372"/>
            <a:ext cx="1428750" cy="1428750"/>
          </a:xfrm>
          <a:prstGeom prst="rect">
            <a:avLst/>
          </a:prstGeom>
          <a:noFill/>
        </p:spPr>
      </p:pic>
      <p:pic>
        <p:nvPicPr>
          <p:cNvPr id="168966" name="Picture 6" descr="https://encrypted-tbn2.gstatic.com/images?q=tbn:ANd9GcSyhFvwPTjfwCbesirkTVk2scmj3CTABv8HZDNhee2wHNXFxfwyDQ"/>
          <p:cNvPicPr>
            <a:picLocks noChangeAspect="1" noChangeArrowheads="1"/>
          </p:cNvPicPr>
          <p:nvPr/>
        </p:nvPicPr>
        <p:blipFill>
          <a:blip r:embed="rId4"/>
          <a:srcRect/>
          <a:stretch>
            <a:fillRect/>
          </a:stretch>
        </p:blipFill>
        <p:spPr bwMode="auto">
          <a:xfrm rot="20903080">
            <a:off x="5352586" y="2198633"/>
            <a:ext cx="4210050" cy="108585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680" y="3501008"/>
            <a:ext cx="5688632" cy="1368152"/>
          </a:xfrm>
        </p:spPr>
        <p:txBody>
          <a:bodyPr/>
          <a:lstStyle/>
          <a:p>
            <a:r>
              <a:rPr lang="pt-BR" dirty="0" smtClean="0"/>
              <a:t>Exemplos de jogos desenvolvidos em </a:t>
            </a:r>
            <a:r>
              <a:rPr lang="pt-BR" dirty="0" err="1" smtClean="0"/>
              <a:t>jams</a:t>
            </a:r>
            <a:r>
              <a:rPr lang="pt-BR" dirty="0" smtClean="0"/>
              <a:t> que se tornaram </a:t>
            </a:r>
            <a:r>
              <a:rPr lang="pt-BR" dirty="0" err="1" smtClean="0"/>
              <a:t>indies</a:t>
            </a:r>
            <a:r>
              <a:rPr lang="pt-BR" dirty="0" smtClean="0"/>
              <a:t> de sucesso</a:t>
            </a:r>
            <a:endParaRPr lang="pt-BR" dirty="0"/>
          </a:p>
        </p:txBody>
      </p:sp>
    </p:spTree>
    <p:extLst>
      <p:ext uri="{BB962C8B-B14F-4D97-AF65-F5344CB8AC3E}">
        <p14:creationId xmlns:p14="http://schemas.microsoft.com/office/powerpoint/2010/main" val="275444067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www.adugestudio.com/blog/home/.pate/bichinho/adugestudio.com/blog/wp-content/uploads/2011/02/Semblante-2011-02-25-16-50-31-39.png"/>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044624" y="0"/>
            <a:ext cx="11017320" cy="688582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76647" y="428604"/>
            <a:ext cx="5688632" cy="1368152"/>
          </a:xfrm>
        </p:spPr>
        <p:txBody>
          <a:bodyPr/>
          <a:lstStyle/>
          <a:p>
            <a:r>
              <a:rPr lang="pt-BR" dirty="0" smtClean="0"/>
              <a:t>Semblante </a:t>
            </a:r>
            <a:endParaRPr lang="pt-BR" dirty="0"/>
          </a:p>
        </p:txBody>
      </p:sp>
      <p:sp>
        <p:nvSpPr>
          <p:cNvPr id="3" name="Espaço Reservado para Conteúdo 2"/>
          <p:cNvSpPr>
            <a:spLocks noGrp="1"/>
          </p:cNvSpPr>
          <p:nvPr>
            <p:ph idx="1"/>
          </p:nvPr>
        </p:nvSpPr>
        <p:spPr>
          <a:xfrm>
            <a:off x="308185" y="2044413"/>
            <a:ext cx="6264696" cy="3633267"/>
          </a:xfrm>
        </p:spPr>
        <p:txBody>
          <a:bodyPr/>
          <a:lstStyle/>
          <a:p>
            <a:pPr marL="0" indent="0">
              <a:buNone/>
            </a:pPr>
            <a:endParaRPr lang="pt-BR" dirty="0" smtClean="0"/>
          </a:p>
          <a:p>
            <a:pPr marL="0" indent="0">
              <a:buNone/>
            </a:pPr>
            <a:r>
              <a:rPr lang="pt-BR" dirty="0" smtClean="0"/>
              <a:t>Global Game Jam Curitiba 2010 (08);</a:t>
            </a:r>
          </a:p>
          <a:p>
            <a:pPr marL="0" indent="0">
              <a:buNone/>
            </a:pPr>
            <a:r>
              <a:rPr lang="pt-BR" dirty="0" err="1" smtClean="0"/>
              <a:t>Aduge</a:t>
            </a:r>
            <a:r>
              <a:rPr lang="pt-BR" dirty="0" smtClean="0"/>
              <a:t>;</a:t>
            </a:r>
          </a:p>
          <a:p>
            <a:pPr marL="0" indent="0">
              <a:buNone/>
            </a:pPr>
            <a:r>
              <a:rPr lang="pt-BR" dirty="0" smtClean="0"/>
              <a:t>Festival </a:t>
            </a:r>
            <a:r>
              <a:rPr lang="pt-BR" dirty="0" err="1" smtClean="0"/>
              <a:t>SBGames</a:t>
            </a:r>
            <a:r>
              <a:rPr lang="pt-BR" dirty="0" smtClean="0"/>
              <a:t> 2011 - Vencedor em diversas categorias.</a:t>
            </a:r>
          </a:p>
          <a:p>
            <a:pPr marL="0" indent="0">
              <a:buNone/>
            </a:pPr>
            <a:endParaRPr lang="pt-BR" dirty="0"/>
          </a:p>
        </p:txBody>
      </p:sp>
      <p:sp>
        <p:nvSpPr>
          <p:cNvPr id="4" name="AutoShape 4" descr="data:image/jpeg;base64,/9j/4AAQSkZJRgABAQAAAQABAAD/2wCEAAkGBxQSEhQPEBAPEA8QEA8QEBAPFA8NEA8QFBQWFhQUFBUYHCggGBwlHBQVITEiJSkrLi4wFx8zODMsNygtLisBCgoKDg0OFxAQGCwlHSQsLCwsLCwsLCwsLCwsLCwsLCwsLCssLCwsLCwsLCwsLCwsLCwsLCwsLCwsLCwsLCwsLP/AABEIAQsAvAMBIgACEQEDEQH/xAAbAAABBQEBAAAAAAAAAAAAAAAFAQIDBAYAB//EAEkQAAIBAwMBBgMFBAMNCQEAAAECAwAEEQUSITEGEyJBUWFxgaEUIzJCkQdSYrEVctEkM0NTVYKSorLBwtLwNWODk5SztOHjCP/EABkBAAMBAQEAAAAAAAAAAAAAAAABAgMEBf/EACURAQEBAQACAgEDBQEAAAAAAAABAhEhMQMSQRNR0RQyYXHwBP/aAAwDAQACEQMRAD8A8pLmuBpCabihlIfmlDVHSg01JM11NBpc0EWmvS01qaiCupAacKRFVKvWzEdDiqsQq7CtOItFIblzwWOKI2xPqaHWy0Zto+KpFWYCfWiduKHRCr8TUDMTygYoTeAelX5pKGXLUKDpCAelQz4PSnXBoe8+DilTybMBVVkHpVmRs1A1StCUHpTTGPSnk02kFDbTgKYDTgaZNF2E0SO6uJBKTttrWW9CAKyytC8WI5AwOUbeQRRBe3cBGf6B0bn/ALmP/koF2b1p7SYypgrJGbedcBi1s7oZVXJ4YhBg0d/pDQv8m6n/AOf/APtTTQ/XdQtLqI3CQx2V4rrEtnaRCO1kgHiM7EIB3mXZevRF4rNNKo4LKD7kCthqGiW00S6jYJJBZLdQWMtvcM0k7TMwZpFbcwC7JUGM9VNeh3YksHNlZavo9law47q2vHV7mLeO8feXfJyzswz5MKODvHhiuD0IPwOajMy/vL+or079oZimsJJ7rUdOvdRiKJbfYZkG2BnXvAYgx3HljnHAop+0v9oF7ZX721s8KxLHE4DxiQ5YEnnPtRw/s8d70eo59xRDQQr3NupCujXVqjKcOrK0qBlYdCCDgj3r0LXO1NxYQ2l3amNJ9WgN5el17xXmCxgFFJ8Aw54FQ3UpvINP1a4wb59ZtbJnTKIbdGd1XZnGdwznrQPsz/b2GKHUrqKNYoY0kQJFGEiRAYoz4VGAOST86q6SA0kfRgZIwehB8QyDW/7X9v723vri2ieIRROqoGjVmAMaMcnz5Y1A0xvrUalc4a7jv4LNHTMaiABJACgOCd0r89eR6U+M+qvbO0SPULiOKNI41MO1I1WNFzBGThRwOST86ghOB1FFO3CZ1G4+MH/sRUb7LmeKI7bi3tFdg4W6AQygqMOm7quMcjiqLrMRmrKsPWtndxNPDN9ourW57mGWaNbZgGSRUOGbb1FQ3usy29vaCJlAe3y2VDcjbjr8aSs1jpnFXtIhRrS/dkRnijtijMFZoyzSZKk8rnA6elGLPUHvu9huSGSK3luECjuyJUwqnI6jDtxUfZztBMtldYZf7jjgMPhBxvaTdn16Cgq85nceooPeTKOrAfEgVttV7V3F2Ft52RomljJCoEP4sdR8a1133tkzWlpqulWltEfu7e7dWni3gSNvLNnlnZh7MKDl48UgugehBHsQanY1uu3vdy2b3FzqGn3uoRPElt9ilQbYGkTvAYg3iP4jnHArzqCfyNTWkvVg0ynmm1Kg7FLmnstNxTR0U7N3sMU2bmCOeKSMwHvORb73T+6FGDuZAGwPPJ5rRf0Do3+Wpv8A0dx/yVisUoFAsa7U9Yt7a3/o6xkN5A11DftdOJLZlmTaphEbIMjbEh3fx+1W9QfTdRkbULy/ksbm4I7y1SCa6WLu1ES4kCYbcsat7bseVYamkUdJoO0bWMNu9rZFb55iJPt0kb201ttK/corIMqwU85/Mak/afrEN5qD3FtJ3sLRQqH2yR5ZQcjDgH6VmWpuKOnGo7X6tDPa6XFDJvktLNorhdsid3IRF4csAG/C3IyOKt2uuRJpdpArbrq21db1ocOv3SLJg78beSVHBJ56Vj0FW4VplW/uF0++ka9uL97W4uNry2ywTTrCwULtEgTxcKDn3p13qMMEP2C0kN1C08d4bhg8DCUYUxd2y9MRqd38XtWNtlolbJVIbW9mt7rvL15zFdSDP2UJJIoZFCIO92gchFPtux5VbW4t7mOIXE5tmt4kgQKjz94qqPGSBxz5VlrZatpHTLjV2RtII7ju7syvNbyxKpilTkqcc49aoa5eo8VqiNlooSkgww2t4eORz0PShyQ8VWmOKS5BDs5qEcLzNK20PaTxKcM2ZGKbRwDjoeaGaJqiIs1rMe7hvBGkk/icwCPeQQgB3ZLAVUlNDbmkJOiOr2tlCqy2t89zMskZ7poZYQVByTuYY8hU+oNp9+7X13fPZXE5HeWyQzXSxd2BEuJAmG3LGre27HlWVlqqwpdXwV7QtYwwtbWZW9eVlkN7JG9vNbbSuYkVkGVYKec/mNZTNWblTVQ0unFyCfPBqahgNWUuuKQRkmuDVxNN20FDt1KGplKKZpM0hpAaUUFYTFdinU00DhyCrkK1ViohbJTTVy3SilqlVLaOisMdUzq1bLRG3SqNuKJRdKFZPkbihV01X7hqEXT0GikND7mpmm55qtcNSp5UZarGrEtV2qWiNhmqc8GORV0000iCSKSrs8GeRVMrQE+KUUu2lAphEa6lIpKA4U8U0U4UApNMJpSaRaAngWitqlU7aPA3egolaup27c+JdwyMccfXxLx7iqRROzjomqVVslq7VM77PiFW1eiXZzs+bj7x22RZ2jGNznpxnoM8VqLnsLEUPdyusnkWIdCfcYzXP/UYu7iebPf/AH8N58V+vXn070MuDRHUYWjdo3GHQkHHI+IPmKFzmtpezsZ3xeB9wapifyNWbo0InbmiqytSGoWpkM2eKe1SpGabTzTDSBKjaIGn11IkIpMUop1WaFxUeKmaozSBK40maaTQHMafF1qImp7JcsB70xReZNsI/iZR9C3/AA03s83PdfuGZx8GEC/8H0reab2aWa2BfeFGWLIgk2ADBZhkcANnis7aaQ0E06OMGJjGccjdnBwfMeD61fPLKb8WL8HAqwDVdDUymgo9N0vR4rqytVJYCN7ecGMhT31vIGwfYspyP5daJa/AmI5JDJmGdJYljbYZJQGVU54YHeRg8dPSvPuznaSS0yqgSRMctG2QM+qn8poxqXbrePu7ZVkAO15G73ZkYO0YFeb83/j75x4rsz8n7gnbZh9qbH7ibh6Nyf5EVl5zV25lLEuxLMxJYnqSaoT12/D8f6fx5z+0c/ya+2rQ26NCbg0VujQi4PNWMq2/FXIpMiqDUscmDUqEDTDSo+RXGkDK6uNdQKjxSGpGFQuaoGmmNTs01qDRk0wmnNUZNIOJojoiZcfGhZNG9ETBB96c9p16e69mmxZsoA5jxzgfiDjqemACc+xrIaq4Z5JBz3jjB6bgirGD89hPzorYawIrInI37kwDyCAr5BHmOfrQW4XwgeigfSteOfobUimkZKRamtcp1NcTTAa5jUtEchqnMatPVSemzoXeNQiVutFLw0IlNKryiY0w1xpDSUlhmwatg5oYTU9tN5GkF2uxXLT8Uk2o2qvJUzGq8hqgbSGuzTWNI0bVExqVzUDmmZYxk4rQWPGKD2EeTmjEI6UQtNFdzE24/rY/VTVftDqDGRIwSF7tXYA9WfyOOuBj9aVz9xk9A6/pgj/fVLVPFIjD/ExA+xVdp+qmtL6ZZnkfsH7xCQCADtxktjwgkZJyevn7detPKUQ7HWW+KSP8yuHx/CygfzX6ir11pZHlR9bwpufawBxXYq7JbEU+O14LNgKBkk8AAdSTU8aXU4ztzqscbSrJ4TCiOOhMisOAo9c8Y9x8gFlrjTSgEHMhIWMcJFGASWY/nc4+A+eKh7RR/aLl5EB2eFFPOWCjGcep/so3pHZ826GWUYmcYC/4tPT4nzo80ryRSvqDStRbUm60BlelVZOBrjTIzTzSUYa7NLSYpBetJs8VcxQmM4olFNkUkaiGSqzmrM1VWpnCZprUppjUGY5qLFSEU+GPJoNeso8AUUtkqpAtFrSKqidCC25kheNRliuVHqy8gfPGPnVbQ4O9wD16fEUV01tpFFW0sRuLmIfdOR3ij/BuT19lP0PxFaSdYXXPDVdl+zzLiReDjGfj5Ub1CzXHjARv9U/A+Xzol2bnVolxjI6/21Pq8KuhDenUcEU5vmuJ18c+v275YC5sRn/rFY3tFed6e5iP3Knkj/Cv6+4Hl+vpRvtBZTAmOGXMTHkMdu0eefb4fpUmiWcNv4z95KPzt0U/wjy+PWnZ2lLZOqvZvswIx9onXDDmKNuq/wAbD19BVPtFIOcUa1XWcg4NY7UbjcaNWScgxNW9rO6iaASmjmotQKQ1hXXk+KpDUcVSUjdXUhrs0BIqVOtQRvU9CasXFUXq5cNVJqZkNManGmmgzQKt2qVXRaJW0VAq3ax5oxAlVbSGr0S1UZ6q1DxWp7P3w/A+CrAqynkEHgg1kg1XbKXBqs3jPWexsbXUWtJTAMsHG6F2IA7s+pPGR0JOPXz4Py6srLkNuCqO9lQlo1LHCg+2R+L19q8u7VamGeCIuEMaSSMxyxAcgAAeZOw8fDkDJqqO1zKipEe7WMsV6MzseC0nk2RxtxjHHOSS7UTNanXJ8MaASXZ9alm1ATosoGN6glem0+Y+Hp7Yoa7VNraR1xMTQ24arbmqM5pAG1A0Gai2onrQhqmtcpY6lqKKpcUgQ0lOpVWgukjFWVpESpMUJrpjVY1Zmqs1NZDTKcTUFxLtHHXypGSe4I8K/i8z1x7CrGlxuXBPehSDtdctg/Dz+FDICN3iyR7cc+tans6GjO7O+3biTPWI+T+45APxFE9i+ujdgrEcmNhzhkyPkVPQ/P5VeKYqzFbgZPHufWnSR1pxz2qOKtWo5pu2k1C5EEEkp6hSFHq7cKP1IoNir28M0klwTkM5SMZwQq42nGOm34ct7EVVe6GcZqPDeCJAWdiqKB1LE8AfM/Wt5qfZqOLT3gVVa4Re+aUAF2kXxMAeu3GVAqJLWt1M8gf2Yu9yNEWYsuSFP4Vj4xt/zmbPyq9IaynZy52zRnyY923+dwPrtrVXQxTnpOvFRM1VJ6lZqglNCQPUvOhJorfjrQxuKVaxJEKlxVN5mBx+HzxxV23O5QfPzpCkAp8YrgtPRKEpFp1NAp1BcPlSqklE51xQ2WmtCTVO/wDL4GrmKp6kMMB/CP5mka1pFh3iO2MhSAfmD/ZRXs/cCGTa3MbZRs84BoRomrG3YkAMjDDKehp02pDxso/Hk4PBRj5j5Vjn7zd76/Dp3+lfizz3+f5b++vMWclwp2+Btp44bdsX/WxUttfK8pCnO6CKQY6AH/7P0NeYfb5O7MO9u6J3FM8ZznNbP9n9ke6knP52WNP6q8t9W+ldEva4dY5OtQvNZftreeNIB+GMCV/d2yFHyGf9IVttPtNxAA61mNU7HTTTGViqxzSFyQy71hGAp2ZyMqAAcYqrLxGdSXyr9g9J638o5yy24P6NJ/MD5+1aOW5yeeQaS4kVFEaAKiKFUDoABgUMMnNHrwf917WP1CyME7xjgZ3xH+HqPmOnyrWSzBoxN0DKCfY9CPkeKXW9NE0QlH98hIIP7yEgMp9uc/L3o3DoMyRMZlUZIZWUq6sCMEhlJB6ZJ9WOaJka3ORip9UjXqX9MhHx+uKSK8STIRskdQQVI+Rq5qFzHHndIgxnIyCfhjrQLRozLK84G2MZVR658vl/ZUqnrp98OtC9wDYJA6c0av0rPXy4b5Cpq8iV/BH3QZCGccsB5ZPUn4Kf1pLVMIPfn9aGFsDAPHGR8M4/nRmJgyhh0x+ntUfHm57Otvm3N8snDMUopSK4VoxOAp1ItW47bIoCB5cqDVR6m6AL6ACoXoN1vFlqoa1/fmH7oQf6oP8AvrQaVB51mtTnDyu4/CWOPcDgH6UqcVhSV1OA5pGtaVZtNKkC9ZGAJ9AOWPyAJ+VewaVp6xRLCg8KAge5JJJ+teffs/2d8+TiTZiMeoz48e/T5Zr1CwTNaYjH5L+EbailsAz4y7BQucEr+cj5efuK6e6OHckkyOxBI25jBwhx5A9ce4qPSuzv2qRrm4J7veyRjplVJO1fbGMn3PrUWvMAxAPSr/DGctB7uTk1T31I5oVrd/3KZABY9M9B05+orNvIOyXgWCQk48BA92/KB8TiqVz+0Z+4S3hjWSQbv8Y68gAAgYyeM+Y5HpWNthLdPsebao8RLHCL5cL5nn61vuyvZy2Xxq+6WORt3eFBmMp4WA+JGRzjI96qW30jWc581lodKlmbv7stycrGeBj+qPwj29qOQoAMAAADAA4AFENVTxHnIz1HIodI4VSx4VQWJ9ABk0rOD7dDdRFZ3VE/CfiKOXt2D1VkHTLbcfPBO354oRqTLtHIznI881Na5CWerFnLhgNxXPGQeh8j71WNdUraGM7lBPUjn4+f1pQK6yH3anrkZz7k5P1qxFFk1SS2sOTREnHFJHHtFRnmggeNsjNOSPJxUNmePgavLII13kZY8Ig5LsegAoNBrN93a9yh8bDxkflU+XxP8vjWdorq2msndlzummLFhxgHIwPrVXV7YRTNEvITaM9cnaMn9c0qcU6cpptdSMS022k7xDC2JGDPHzgsyZJUeWcDz69POvT+ynaeOVQspWGdeGVvCrEdSuf9nqPfrXlFvdsoXBw0bB4281YHNaq5uop1+0oyxyMB38Z6Fx+Ye/uOcc+xvN4z3OvSrTX1ZCE8KIgRB0wP7eMn3Y1hu0HaVASE+8bPOD4B8W8/lWauNUbYUDsAfxLk4b4ihDy56/pTuk4+Pi/c61K54Yr7LxTJr3vwiTEKVyFkAJ644YfIc1R301uahq0NpoZGPvV9eE/35oid0E0ID5DhucYGVBz5+jCsxa6hIgADsAOntVu81J2EbMcmN8g4APPXp8KqVFzbRe81MpMGOdp4ceoPnj1HWptW1PusKApLAt4s4xkDjA5Jz9DWXu7vvHLDp5fIVd1qcSLAwGDscEeYKkDH6g/rRaUz6VLrU2YYUJGv7sQ21XtrUvz0HmatWOmFwJG4TnA82x6eg96ZdXYAMcfCjgnrn1xUtP8AShIOSPIGnRjg/Co6uWEBbcfyqrMT16DgfrSMQ0OfIEZxjJCn0JycfQmtFDBisbp8+0kfvKduPKRfEh/0gP1reOKqJqrKfKmBak25NKUpptZG0uQoJY8YBwOp9h+taDRrYvi4ceIjES+Uaeo9z61n9E0trmQRxruIwWGQDs3KvHqSWUAD1r0KLTZVwvdMCXMSjHWRQSUA/eABOOvFTD1/hl+0LkzxIoy6xyMOnBIOD8tuflQvtSw+0FV6Ikak9STjOT6nmtMuiz/aWuXT7na8atkdVBVx8QUkBHXKkeVY7Usl2ds53bfjtG0n9RTpxTNdTiOKbUqLinLIRTK6gHvJmmZpK6gFzSg02uoCTfXNKSMeVR11ASIcUa+yGS2WUclGl3AeS4Az8tgPzNAs0Q02/aM+E+xU8qw9xTTRHU5ykSwr4dscYY+ZJHQfocms8TRrWJllUSKNrgBXXqCvOCD8Tj50Eooz6PRMnA6mtBplt/csjeqSH9BQGFuf05HBBzWx7NsHieE48DMvHQo+SD/P9KIdY6JtpVh1Ug/oc16BPMCAV6EAj3BrCdwRkH8jhD/WO7H+ya11lDtjUee1SfjtFEKp0fFOaSq8pqNZqaKrfs2hV7plkDFBErkJu3eCeFxt2kHOVHAI+NarUP2j6fGFFnYXcjJLJOslxdTwBZ3DB5FRXc+Le2RuH4qBfsc/7Sj/APC/+RDXqH/9BaCp0+GeKNVFnOBhAEVIZhsOAOPxrFUtQG+tbqHTHnvbVrST7VK8USzSvC0TW9zK33TSvtbvHkJJwfH7V43cSlyWPmWI9gWLfzNe69oNX+19m7WYklwrxSE8kyQ2tzGxPx2Z+deDA8YoBCaSurqASurq6gOrq6uoDq6upQKASup22m0B1KDSV1ASGTjrUddXUB1Hezuo7JE3HAOYm/qscqfk30agVKpoDX3en4mmUDiTuXHt4ju+fB/WppJMdTgfQVQtdXBWMyNhgGic+/BVj8h9ap6xqgYbI+c9W6DHtVIWYdQ7wkYAI5HOcj/r+dTb6zcExVgw8vqKPbxSOxP+zi4SO7LSXCWoEakTOVwhE0TZAJG4+EnHtXpU3a7vVVZtUtnjM0qyxSdxKphRZGhlALEEs6Q+HgqWB5AJrxHFNakp632r14TWbRtqdvOUNyBAvdpvQRXEccqYfgsGjPd4JG/HUE15IRSjpUdAdSU6mmgErqU0lAdXUopRQCAU4ClFLQRQKayU8UpoCDFdipCKRRQCbKQrVimmgdHuwmn2s0zi9eFY1jBUTSm3DNuUHacrk4zwWHzreWNhpNvHOEntXWVbyOUyXEckgRZ1ESxDOeYyxyoJOOvlXkhFRNQb12PstpLOqxvDIxF54Euu8U4uI1gDMr+ElGOBkZ5644H9puz2mQQ3AUgXKG8AUXCd7C6SqIF7t5AzKy+iMTknK4rzqw1CWEl4JpYWI2loXeJivXBKkcVBNMzsXdmd2JZmYlmYnqSTyTQFgJHuHibbtyTgfix8auRzjA5zwPahNPU0FX//2Q=="/>
          <p:cNvSpPr>
            <a:spLocks noChangeAspect="1" noChangeArrowheads="1"/>
          </p:cNvSpPr>
          <p:nvPr/>
        </p:nvSpPr>
        <p:spPr bwMode="auto">
          <a:xfrm>
            <a:off x="93232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768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96851">
            <a:off x="6994789" y="887521"/>
            <a:ext cx="179070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7" name="Picture 7" descr="http://www.adugestudio.com/blog/home/.pate/bichinho/adugestudio.com/blog/wp-content/uploads/2010/02/title_scre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99094">
            <a:off x="5004048" y="3933056"/>
            <a:ext cx="4572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3584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Jogos?!</a:t>
            </a:r>
            <a:endParaRPr lang="pt-BR" dirty="0"/>
          </a:p>
        </p:txBody>
      </p:sp>
      <p:pic>
        <p:nvPicPr>
          <p:cNvPr id="4" name="Picture 2"/>
          <p:cNvPicPr>
            <a:picLocks noChangeAspect="1" noChangeArrowheads="1"/>
          </p:cNvPicPr>
          <p:nvPr/>
        </p:nvPicPr>
        <p:blipFill>
          <a:blip r:embed="rId2" cstate="print"/>
          <a:srcRect/>
          <a:stretch>
            <a:fillRect/>
          </a:stretch>
        </p:blipFill>
        <p:spPr bwMode="auto">
          <a:xfrm rot="283148">
            <a:off x="32976" y="2917994"/>
            <a:ext cx="8631238" cy="1157287"/>
          </a:xfrm>
          <a:prstGeom prst="rect">
            <a:avLst/>
          </a:prstGeom>
          <a:noFill/>
          <a:ln w="9525">
            <a:noFill/>
            <a:miter lim="800000"/>
            <a:headEnd/>
            <a:tailEnd/>
          </a:ln>
        </p:spPr>
      </p:pic>
      <p:pic>
        <p:nvPicPr>
          <p:cNvPr id="6" name="Picture 2">
            <a:hlinkClick r:id="rId3"/>
          </p:cNvPr>
          <p:cNvPicPr>
            <a:picLocks noChangeAspect="1" noChangeArrowheads="1"/>
          </p:cNvPicPr>
          <p:nvPr/>
        </p:nvPicPr>
        <p:blipFill>
          <a:blip r:embed="rId4" cstate="print"/>
          <a:srcRect/>
          <a:stretch>
            <a:fillRect/>
          </a:stretch>
        </p:blipFill>
        <p:spPr bwMode="auto">
          <a:xfrm rot="437963">
            <a:off x="-17966" y="3809607"/>
            <a:ext cx="3933825" cy="2809875"/>
          </a:xfrm>
          <a:prstGeom prst="rect">
            <a:avLst/>
          </a:prstGeom>
          <a:noFill/>
          <a:ln w="9525">
            <a:noFill/>
            <a:miter lim="800000"/>
            <a:headEnd/>
            <a:tailEnd/>
          </a:ln>
        </p:spPr>
      </p:pic>
      <p:pic>
        <p:nvPicPr>
          <p:cNvPr id="10" name="Picture 11"/>
          <p:cNvPicPr>
            <a:picLocks noChangeAspect="1" noChangeArrowheads="1"/>
          </p:cNvPicPr>
          <p:nvPr/>
        </p:nvPicPr>
        <p:blipFill>
          <a:blip r:embed="rId5" cstate="print"/>
          <a:srcRect/>
          <a:stretch>
            <a:fillRect/>
          </a:stretch>
        </p:blipFill>
        <p:spPr bwMode="auto">
          <a:xfrm rot="911872">
            <a:off x="5556759" y="210897"/>
            <a:ext cx="3803024" cy="2526620"/>
          </a:xfrm>
          <a:prstGeom prst="rect">
            <a:avLst/>
          </a:prstGeom>
          <a:noFill/>
          <a:ln w="9525">
            <a:noFill/>
            <a:miter lim="800000"/>
            <a:headEnd/>
            <a:tailEnd/>
          </a:ln>
        </p:spPr>
      </p:pic>
      <p:pic>
        <p:nvPicPr>
          <p:cNvPr id="5" name="Picture 2"/>
          <p:cNvPicPr>
            <a:picLocks noChangeAspect="1" noChangeArrowheads="1"/>
          </p:cNvPicPr>
          <p:nvPr/>
        </p:nvPicPr>
        <p:blipFill>
          <a:blip r:embed="rId6" cstate="print"/>
          <a:srcRect/>
          <a:stretch>
            <a:fillRect/>
          </a:stretch>
        </p:blipFill>
        <p:spPr bwMode="auto">
          <a:xfrm rot="20954008">
            <a:off x="2645223" y="1892347"/>
            <a:ext cx="3862349" cy="2863466"/>
          </a:xfrm>
          <a:prstGeom prst="rect">
            <a:avLst/>
          </a:prstGeom>
          <a:noFill/>
          <a:ln w="9525">
            <a:noFill/>
            <a:miter lim="800000"/>
            <a:headEnd/>
            <a:tailEnd/>
          </a:ln>
        </p:spPr>
      </p:pic>
      <p:pic>
        <p:nvPicPr>
          <p:cNvPr id="12" name="Picture 2"/>
          <p:cNvPicPr>
            <a:picLocks noChangeAspect="1" noChangeArrowheads="1"/>
          </p:cNvPicPr>
          <p:nvPr/>
        </p:nvPicPr>
        <p:blipFill>
          <a:blip r:embed="rId7" cstate="print"/>
          <a:srcRect/>
          <a:stretch>
            <a:fillRect/>
          </a:stretch>
        </p:blipFill>
        <p:spPr bwMode="auto">
          <a:xfrm rot="20936611">
            <a:off x="4789144" y="3983517"/>
            <a:ext cx="4770668" cy="2726282"/>
          </a:xfrm>
          <a:prstGeom prst="rect">
            <a:avLst/>
          </a:prstGeom>
          <a:noFill/>
          <a:ln w="9525">
            <a:noFill/>
            <a:miter lim="800000"/>
            <a:headEnd/>
            <a:tailEnd/>
          </a:ln>
        </p:spPr>
      </p:pic>
    </p:spTree>
    <p:extLst>
      <p:ext uri="{BB962C8B-B14F-4D97-AF65-F5344CB8AC3E}">
        <p14:creationId xmlns:p14="http://schemas.microsoft.com/office/powerpoint/2010/main" val="9727898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p:cNvPicPr>
            <a:picLocks noChangeAspect="1" noChangeArrowheads="1"/>
          </p:cNvPicPr>
          <p:nvPr/>
        </p:nvPicPr>
        <p:blipFill>
          <a:blip r:embed="rId2">
            <a:lum bright="70000" contrast="-70000"/>
          </a:blip>
          <a:srcRect/>
          <a:stretch>
            <a:fillRect/>
          </a:stretch>
        </p:blipFill>
        <p:spPr bwMode="auto">
          <a:xfrm>
            <a:off x="-642974" y="0"/>
            <a:ext cx="10450286" cy="6858000"/>
          </a:xfrm>
          <a:prstGeom prst="rect">
            <a:avLst/>
          </a:prstGeom>
          <a:noFill/>
        </p:spPr>
      </p:pic>
      <p:sp>
        <p:nvSpPr>
          <p:cNvPr id="2" name="Título 1"/>
          <p:cNvSpPr>
            <a:spLocks noGrp="1"/>
          </p:cNvSpPr>
          <p:nvPr>
            <p:ph type="title"/>
          </p:nvPr>
        </p:nvSpPr>
        <p:spPr>
          <a:xfrm>
            <a:off x="3214678" y="571480"/>
            <a:ext cx="5688632" cy="1368152"/>
          </a:xfrm>
        </p:spPr>
        <p:txBody>
          <a:bodyPr/>
          <a:lstStyle/>
          <a:p>
            <a:r>
              <a:rPr lang="pt-BR" dirty="0" err="1" smtClean="0"/>
              <a:t>Planetary</a:t>
            </a:r>
            <a:r>
              <a:rPr lang="pt-BR" dirty="0" smtClean="0"/>
              <a:t> </a:t>
            </a:r>
            <a:r>
              <a:rPr lang="pt-BR" dirty="0" err="1" smtClean="0"/>
              <a:t>Plan</a:t>
            </a:r>
            <a:r>
              <a:rPr lang="pt-BR" dirty="0" smtClean="0"/>
              <a:t> C</a:t>
            </a:r>
            <a:endParaRPr lang="pt-BR" dirty="0"/>
          </a:p>
        </p:txBody>
      </p:sp>
      <p:sp>
        <p:nvSpPr>
          <p:cNvPr id="3" name="Espaço Reservado para Conteúdo 2"/>
          <p:cNvSpPr>
            <a:spLocks noGrp="1"/>
          </p:cNvSpPr>
          <p:nvPr>
            <p:ph idx="1"/>
          </p:nvPr>
        </p:nvSpPr>
        <p:spPr>
          <a:xfrm>
            <a:off x="251520" y="2071678"/>
            <a:ext cx="8435280" cy="3633267"/>
          </a:xfrm>
        </p:spPr>
        <p:txBody>
          <a:bodyPr/>
          <a:lstStyle/>
          <a:p>
            <a:pPr>
              <a:buNone/>
            </a:pPr>
            <a:r>
              <a:rPr dirty="0" smtClean="0"/>
              <a:t>Global Game Jam Curitiba 2011</a:t>
            </a:r>
            <a:r>
              <a:rPr lang="pt-BR" dirty="0" smtClean="0"/>
              <a:t> (09)</a:t>
            </a:r>
            <a:r>
              <a:rPr dirty="0" smtClean="0"/>
              <a:t>;</a:t>
            </a:r>
          </a:p>
          <a:p>
            <a:pPr>
              <a:buNone/>
            </a:pPr>
            <a:r>
              <a:rPr dirty="0" smtClean="0"/>
              <a:t>Miniboss;</a:t>
            </a:r>
          </a:p>
          <a:p>
            <a:pPr>
              <a:buNone/>
            </a:pPr>
            <a:r>
              <a:rPr dirty="0" smtClean="0"/>
              <a:t>Showcase na Casual Connect 2011.</a:t>
            </a:r>
          </a:p>
          <a:p>
            <a:pPr>
              <a:buNone/>
            </a:pPr>
            <a:endParaRPr dirty="0" smtClean="0"/>
          </a:p>
          <a:p>
            <a:endParaRPr lang="pt-BR" dirty="0"/>
          </a:p>
        </p:txBody>
      </p:sp>
      <p:pic>
        <p:nvPicPr>
          <p:cNvPr id="103427" name="Picture 3" descr="https://encrypted-tbn3.gstatic.com/images?q=tbn:ANd9GcQsv1YzpNgJ3zC-0yQSyUIMo6ZG6_P2VmMcte7qm5_IBpzzFbQs"/>
          <p:cNvPicPr>
            <a:picLocks noChangeAspect="1" noChangeArrowheads="1"/>
          </p:cNvPicPr>
          <p:nvPr/>
        </p:nvPicPr>
        <p:blipFill>
          <a:blip r:embed="rId3"/>
          <a:srcRect/>
          <a:stretch>
            <a:fillRect/>
          </a:stretch>
        </p:blipFill>
        <p:spPr bwMode="auto">
          <a:xfrm rot="392210">
            <a:off x="2662967" y="4279973"/>
            <a:ext cx="4214810" cy="2635867"/>
          </a:xfrm>
          <a:prstGeom prst="rect">
            <a:avLst/>
          </a:prstGeom>
          <a:noFill/>
        </p:spPr>
      </p:pic>
    </p:spTree>
    <p:extLst>
      <p:ext uri="{BB962C8B-B14F-4D97-AF65-F5344CB8AC3E}">
        <p14:creationId xmlns:p14="http://schemas.microsoft.com/office/powerpoint/2010/main" val="5744592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archive.globalgamejam.org/sites/default/files/uploads/2011/5288/meet-the-mnemons-small.png?1296325755"/>
          <p:cNvPicPr>
            <a:picLocks noChangeAspect="1" noChangeArrowheads="1"/>
          </p:cNvPicPr>
          <p:nvPr/>
        </p:nvPicPr>
        <p:blipFill>
          <a:blip r:embed="rId2">
            <a:lum bright="70000" contrast="-70000"/>
          </a:blip>
          <a:srcRect/>
          <a:stretch>
            <a:fillRect/>
          </a:stretch>
        </p:blipFill>
        <p:spPr bwMode="auto">
          <a:xfrm>
            <a:off x="0" y="0"/>
            <a:ext cx="9572660" cy="9308908"/>
          </a:xfrm>
          <a:prstGeom prst="rect">
            <a:avLst/>
          </a:prstGeom>
          <a:noFill/>
        </p:spPr>
      </p:pic>
      <p:sp>
        <p:nvSpPr>
          <p:cNvPr id="2" name="Título 1"/>
          <p:cNvSpPr>
            <a:spLocks noGrp="1"/>
          </p:cNvSpPr>
          <p:nvPr>
            <p:ph type="title"/>
          </p:nvPr>
        </p:nvSpPr>
        <p:spPr>
          <a:xfrm>
            <a:off x="571472" y="332656"/>
            <a:ext cx="8104984" cy="1368152"/>
          </a:xfrm>
        </p:spPr>
        <p:txBody>
          <a:bodyPr/>
          <a:lstStyle/>
          <a:p>
            <a:r>
              <a:rPr lang="pt-BR" dirty="0" err="1" smtClean="0"/>
              <a:t>Mnemons</a:t>
            </a:r>
            <a:endParaRPr lang="pt-BR" dirty="0"/>
          </a:p>
        </p:txBody>
      </p:sp>
      <p:sp>
        <p:nvSpPr>
          <p:cNvPr id="3" name="Espaço Reservado para Conteúdo 2"/>
          <p:cNvSpPr>
            <a:spLocks noGrp="1"/>
          </p:cNvSpPr>
          <p:nvPr>
            <p:ph idx="1"/>
          </p:nvPr>
        </p:nvSpPr>
        <p:spPr>
          <a:xfrm>
            <a:off x="251520" y="1714488"/>
            <a:ext cx="8435280" cy="3633267"/>
          </a:xfrm>
        </p:spPr>
        <p:txBody>
          <a:bodyPr/>
          <a:lstStyle/>
          <a:p>
            <a:pPr>
              <a:buNone/>
            </a:pPr>
            <a:r>
              <a:rPr dirty="0" smtClean="0"/>
              <a:t>Global Game Jam Curitiba 2011</a:t>
            </a:r>
            <a:r>
              <a:rPr lang="pt-BR" dirty="0" smtClean="0"/>
              <a:t> (10)</a:t>
            </a:r>
            <a:r>
              <a:rPr dirty="0" smtClean="0"/>
              <a:t>;</a:t>
            </a:r>
          </a:p>
          <a:p>
            <a:pPr>
              <a:buNone/>
            </a:pPr>
            <a:r>
              <a:rPr dirty="0" smtClean="0"/>
              <a:t>Aduge;</a:t>
            </a:r>
          </a:p>
          <a:p>
            <a:pPr>
              <a:buNone/>
            </a:pPr>
            <a:r>
              <a:rPr dirty="0" smtClean="0"/>
              <a:t>Menção Honrosa no Festival de Jogos da SXSW.</a:t>
            </a:r>
          </a:p>
          <a:p>
            <a:pPr>
              <a:buNone/>
            </a:pPr>
            <a:endParaRPr dirty="0" smtClean="0"/>
          </a:p>
          <a:p>
            <a:pPr>
              <a:buNone/>
            </a:pPr>
            <a:endParaRPr dirty="0" smtClean="0"/>
          </a:p>
          <a:p>
            <a:endParaRPr lang="pt-BR" dirty="0"/>
          </a:p>
        </p:txBody>
      </p:sp>
      <p:pic>
        <p:nvPicPr>
          <p:cNvPr id="102403" name="Picture 3"/>
          <p:cNvPicPr>
            <a:picLocks noChangeAspect="1" noChangeArrowheads="1"/>
          </p:cNvPicPr>
          <p:nvPr/>
        </p:nvPicPr>
        <p:blipFill>
          <a:blip r:embed="rId3"/>
          <a:srcRect/>
          <a:stretch>
            <a:fillRect/>
          </a:stretch>
        </p:blipFill>
        <p:spPr bwMode="auto">
          <a:xfrm rot="20866734">
            <a:off x="4572000" y="3808415"/>
            <a:ext cx="5968999" cy="3357562"/>
          </a:xfrm>
          <a:prstGeom prst="rect">
            <a:avLst/>
          </a:prstGeom>
          <a:noFill/>
          <a:ln w="9525">
            <a:noFill/>
            <a:miter lim="800000"/>
            <a:headEnd/>
            <a:tailEnd/>
          </a:ln>
          <a:effectLst/>
        </p:spPr>
      </p:pic>
      <p:pic>
        <p:nvPicPr>
          <p:cNvPr id="102404" name="Picture 4"/>
          <p:cNvPicPr>
            <a:picLocks noChangeAspect="1" noChangeArrowheads="1"/>
          </p:cNvPicPr>
          <p:nvPr/>
        </p:nvPicPr>
        <p:blipFill>
          <a:blip r:embed="rId4"/>
          <a:srcRect/>
          <a:stretch>
            <a:fillRect/>
          </a:stretch>
        </p:blipFill>
        <p:spPr bwMode="auto">
          <a:xfrm rot="464692">
            <a:off x="214282" y="4372150"/>
            <a:ext cx="5791198" cy="4071936"/>
          </a:xfrm>
          <a:prstGeom prst="rect">
            <a:avLst/>
          </a:prstGeom>
          <a:noFill/>
          <a:ln w="9525">
            <a:noFill/>
            <a:miter lim="800000"/>
            <a:headEnd/>
            <a:tailEnd/>
          </a:ln>
          <a:effectLst/>
        </p:spPr>
      </p:pic>
    </p:spTree>
    <p:extLst>
      <p:ext uri="{BB962C8B-B14F-4D97-AF65-F5344CB8AC3E}">
        <p14:creationId xmlns:p14="http://schemas.microsoft.com/office/powerpoint/2010/main" val="423062456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28860" y="2786058"/>
            <a:ext cx="5688632" cy="1368152"/>
          </a:xfrm>
        </p:spPr>
        <p:txBody>
          <a:bodyPr/>
          <a:lstStyle/>
          <a:p>
            <a:r>
              <a:rPr smtClean="0"/>
              <a:t>O que todos estes jogos tem em comum?</a:t>
            </a:r>
            <a:endParaRPr lang="pt-B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55368" y="714356"/>
            <a:ext cx="5688632" cy="1368152"/>
          </a:xfrm>
        </p:spPr>
        <p:txBody>
          <a:bodyPr/>
          <a:lstStyle/>
          <a:p>
            <a:r>
              <a:rPr lang="pt-BR" dirty="0" smtClean="0"/>
              <a:t>Não são só jogos que tem histórias de sucesso!</a:t>
            </a:r>
            <a:br>
              <a:rPr lang="pt-BR" dirty="0" smtClean="0"/>
            </a:br>
            <a:endParaRPr lang="pt-BR" dirty="0"/>
          </a:p>
        </p:txBody>
      </p:sp>
      <p:pic>
        <p:nvPicPr>
          <p:cNvPr id="3" name="Picture 6"/>
          <p:cNvPicPr>
            <a:picLocks noChangeAspect="1" noChangeArrowheads="1"/>
          </p:cNvPicPr>
          <p:nvPr/>
        </p:nvPicPr>
        <p:blipFill>
          <a:blip r:embed="rId2" cstate="print"/>
          <a:srcRect/>
          <a:stretch>
            <a:fillRect/>
          </a:stretch>
        </p:blipFill>
        <p:spPr bwMode="auto">
          <a:xfrm rot="20407826">
            <a:off x="279147" y="3565060"/>
            <a:ext cx="2857500" cy="2143125"/>
          </a:xfrm>
          <a:prstGeom prst="rect">
            <a:avLst/>
          </a:prstGeom>
          <a:noFill/>
          <a:ln w="9525">
            <a:noFill/>
            <a:miter lim="800000"/>
            <a:headEnd/>
            <a:tailEnd/>
          </a:ln>
        </p:spPr>
      </p:pic>
      <p:pic>
        <p:nvPicPr>
          <p:cNvPr id="101378" name="Picture 2" descr="http://www.ggjcwb.com/wp-content/uploads/2011/02/Aerolitos.jpg"/>
          <p:cNvPicPr>
            <a:picLocks noChangeAspect="1" noChangeArrowheads="1"/>
          </p:cNvPicPr>
          <p:nvPr/>
        </p:nvPicPr>
        <p:blipFill>
          <a:blip r:embed="rId3"/>
          <a:srcRect/>
          <a:stretch>
            <a:fillRect/>
          </a:stretch>
        </p:blipFill>
        <p:spPr bwMode="auto">
          <a:xfrm rot="595762">
            <a:off x="5899770" y="3113695"/>
            <a:ext cx="3254267" cy="3254267"/>
          </a:xfrm>
          <a:prstGeom prst="rect">
            <a:avLst/>
          </a:prstGeom>
          <a:noFill/>
        </p:spPr>
      </p:pic>
      <p:pic>
        <p:nvPicPr>
          <p:cNvPr id="101380" name="Picture 4" descr="http://www.ggjcwb.com/wp-content/uploads/2013/03/8415251313_35a3dcc6ab_z.jpg"/>
          <p:cNvPicPr>
            <a:picLocks noChangeAspect="1" noChangeArrowheads="1"/>
          </p:cNvPicPr>
          <p:nvPr/>
        </p:nvPicPr>
        <p:blipFill>
          <a:blip r:embed="rId4"/>
          <a:srcRect/>
          <a:stretch>
            <a:fillRect/>
          </a:stretch>
        </p:blipFill>
        <p:spPr bwMode="auto">
          <a:xfrm rot="846595">
            <a:off x="2714612" y="2285992"/>
            <a:ext cx="3633314" cy="2424102"/>
          </a:xfrm>
          <a:prstGeom prst="rect">
            <a:avLst/>
          </a:prstGeom>
          <a:noFill/>
        </p:spPr>
      </p:pic>
      <p:pic>
        <p:nvPicPr>
          <p:cNvPr id="101382" name="Picture 6" descr="http://www.ggjcwb.com/wp-content/uploads/2013/01/8419101136_6edc0dd43c.jpg"/>
          <p:cNvPicPr>
            <a:picLocks noChangeAspect="1" noChangeArrowheads="1"/>
          </p:cNvPicPr>
          <p:nvPr/>
        </p:nvPicPr>
        <p:blipFill>
          <a:blip r:embed="rId5"/>
          <a:srcRect/>
          <a:stretch>
            <a:fillRect/>
          </a:stretch>
        </p:blipFill>
        <p:spPr bwMode="auto">
          <a:xfrm rot="21160248">
            <a:off x="3071802" y="4543406"/>
            <a:ext cx="3475365" cy="2314594"/>
          </a:xfrm>
          <a:prstGeom prst="rect">
            <a:avLst/>
          </a:prstGeom>
          <a:noFill/>
        </p:spPr>
      </p:pic>
    </p:spTree>
    <p:extLst>
      <p:ext uri="{BB962C8B-B14F-4D97-AF65-F5344CB8AC3E}">
        <p14:creationId xmlns:p14="http://schemas.microsoft.com/office/powerpoint/2010/main" val="378384156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55368" y="1989410"/>
            <a:ext cx="5688632" cy="1368152"/>
          </a:xfrm>
        </p:spPr>
        <p:txBody>
          <a:bodyPr/>
          <a:lstStyle/>
          <a:p>
            <a:r>
              <a:rPr/>
              <a:t>Para que participar?</a:t>
            </a:r>
            <a:br>
              <a:rPr/>
            </a:br>
            <a:r>
              <a:rPr/>
              <a:t>Como justificar a importância do </a:t>
            </a:r>
            <a:r>
              <a:rPr smtClean="0"/>
              <a:t>evento?</a:t>
            </a:r>
            <a:r>
              <a:rPr/>
              <a:t/>
            </a:r>
            <a:br>
              <a:rPr/>
            </a:br>
            <a:r>
              <a:rPr/>
              <a:t>O que a jam </a:t>
            </a:r>
            <a:r>
              <a:rPr smtClean="0"/>
              <a:t>traz de benefícios?</a:t>
            </a:r>
            <a:endParaRPr lang="pt-BR" dirty="0"/>
          </a:p>
        </p:txBody>
      </p:sp>
      <p:pic>
        <p:nvPicPr>
          <p:cNvPr id="159746" name="Picture 2"/>
          <p:cNvPicPr>
            <a:picLocks noChangeAspect="1" noChangeArrowheads="1"/>
          </p:cNvPicPr>
          <p:nvPr/>
        </p:nvPicPr>
        <p:blipFill>
          <a:blip r:embed="rId2"/>
          <a:srcRect/>
          <a:stretch>
            <a:fillRect/>
          </a:stretch>
        </p:blipFill>
        <p:spPr bwMode="auto">
          <a:xfrm>
            <a:off x="71406" y="3286124"/>
            <a:ext cx="3286148" cy="3286148"/>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smtClean="0"/>
              <a:t>Benefícios para  indivíduos</a:t>
            </a:r>
            <a:endParaRPr lang="pt-BR" dirty="0"/>
          </a:p>
        </p:txBody>
      </p:sp>
      <p:sp>
        <p:nvSpPr>
          <p:cNvPr id="3" name="Espaço Reservado para Conteúdo 2"/>
          <p:cNvSpPr>
            <a:spLocks noGrp="1"/>
          </p:cNvSpPr>
          <p:nvPr>
            <p:ph idx="1"/>
          </p:nvPr>
        </p:nvSpPr>
        <p:spPr>
          <a:xfrm>
            <a:off x="251520" y="2446349"/>
            <a:ext cx="8892480" cy="4125923"/>
          </a:xfrm>
        </p:spPr>
        <p:txBody>
          <a:bodyPr/>
          <a:lstStyle/>
          <a:p>
            <a:pPr>
              <a:buNone/>
            </a:pPr>
            <a:r>
              <a:rPr lang="en-US" sz="3000" dirty="0" err="1"/>
              <a:t>T</a:t>
            </a:r>
            <a:r>
              <a:rPr lang="en-US" sz="3000" dirty="0" err="1" smtClean="0"/>
              <a:t>estar</a:t>
            </a:r>
            <a:r>
              <a:rPr lang="en-US" sz="3000" dirty="0" smtClean="0"/>
              <a:t> </a:t>
            </a:r>
            <a:r>
              <a:rPr lang="en-US" sz="3000" dirty="0" err="1"/>
              <a:t>limites</a:t>
            </a:r>
            <a:r>
              <a:rPr lang="en-US" sz="3000" dirty="0"/>
              <a:t>, </a:t>
            </a:r>
            <a:r>
              <a:rPr lang="en-US" sz="3000" dirty="0" err="1">
                <a:solidFill>
                  <a:schemeClr val="accent3"/>
                </a:solidFill>
              </a:rPr>
              <a:t>priorizar</a:t>
            </a:r>
            <a:r>
              <a:rPr lang="en-US" sz="3000" dirty="0"/>
              <a:t>, </a:t>
            </a:r>
            <a:r>
              <a:rPr lang="en-US" sz="3000" dirty="0" err="1" smtClean="0"/>
              <a:t>focar</a:t>
            </a:r>
            <a:r>
              <a:rPr lang="en-US" sz="3000" dirty="0" smtClean="0"/>
              <a:t>, </a:t>
            </a:r>
            <a:r>
              <a:rPr lang="en-US" sz="3000" dirty="0" err="1" smtClean="0"/>
              <a:t>calcular</a:t>
            </a:r>
            <a:r>
              <a:rPr lang="en-US" sz="3000" dirty="0" smtClean="0"/>
              <a:t> </a:t>
            </a:r>
            <a:r>
              <a:rPr lang="en-US" sz="3000" dirty="0" err="1"/>
              <a:t>horas</a:t>
            </a:r>
            <a:r>
              <a:rPr lang="en-US" sz="3000" dirty="0"/>
              <a:t> / </a:t>
            </a:r>
            <a:r>
              <a:rPr lang="en-US" sz="3000" dirty="0" err="1"/>
              <a:t>minutos</a:t>
            </a:r>
            <a:r>
              <a:rPr lang="en-US" sz="3000" dirty="0"/>
              <a:t> é </a:t>
            </a:r>
            <a:r>
              <a:rPr lang="en-US" sz="3000" dirty="0" err="1"/>
              <a:t>mais</a:t>
            </a:r>
            <a:r>
              <a:rPr lang="en-US" sz="3000" dirty="0"/>
              <a:t> </a:t>
            </a:r>
            <a:r>
              <a:rPr lang="en-US" sz="3000" dirty="0" err="1"/>
              <a:t>fácil</a:t>
            </a:r>
            <a:r>
              <a:rPr lang="en-US" sz="3000" dirty="0"/>
              <a:t> do </a:t>
            </a:r>
            <a:r>
              <a:rPr lang="en-US" sz="3000" dirty="0" err="1"/>
              <a:t>que</a:t>
            </a:r>
            <a:r>
              <a:rPr lang="en-US" sz="3000" dirty="0"/>
              <a:t> </a:t>
            </a:r>
            <a:r>
              <a:rPr lang="en-US" sz="3000" dirty="0" err="1"/>
              <a:t>dias</a:t>
            </a:r>
            <a:r>
              <a:rPr lang="en-US" sz="3000" dirty="0"/>
              <a:t> / </a:t>
            </a:r>
            <a:r>
              <a:rPr lang="en-US" sz="3000" dirty="0" err="1"/>
              <a:t>meses</a:t>
            </a:r>
            <a:r>
              <a:rPr lang="en-US" sz="3000" dirty="0"/>
              <a:t>, </a:t>
            </a:r>
            <a:r>
              <a:rPr lang="en-US" sz="3000" dirty="0" err="1"/>
              <a:t>conhecer</a:t>
            </a:r>
            <a:r>
              <a:rPr lang="en-US" sz="3000" dirty="0"/>
              <a:t> novas </a:t>
            </a:r>
            <a:r>
              <a:rPr lang="en-US" sz="3000" dirty="0" err="1" smtClean="0"/>
              <a:t>ferramentas</a:t>
            </a:r>
            <a:r>
              <a:rPr lang="en-US" sz="3000" dirty="0" smtClean="0"/>
              <a:t>, </a:t>
            </a:r>
            <a:r>
              <a:rPr lang="en-US" sz="3000" dirty="0" err="1" smtClean="0">
                <a:solidFill>
                  <a:schemeClr val="accent3"/>
                </a:solidFill>
              </a:rPr>
              <a:t>terminar</a:t>
            </a:r>
            <a:r>
              <a:rPr lang="en-US" sz="3000" dirty="0" smtClean="0">
                <a:solidFill>
                  <a:schemeClr val="accent3"/>
                </a:solidFill>
              </a:rPr>
              <a:t> um </a:t>
            </a:r>
            <a:r>
              <a:rPr lang="en-US" sz="3000" dirty="0" err="1" smtClean="0">
                <a:solidFill>
                  <a:schemeClr val="accent3"/>
                </a:solidFill>
              </a:rPr>
              <a:t>jogo</a:t>
            </a:r>
            <a:r>
              <a:rPr lang="en-US" sz="3000" dirty="0" smtClean="0"/>
              <a:t>, </a:t>
            </a:r>
            <a:r>
              <a:rPr lang="en-US" sz="3000" dirty="0"/>
              <a:t>saber </a:t>
            </a:r>
            <a:r>
              <a:rPr lang="en-US" sz="3000" dirty="0" err="1"/>
              <a:t>trabalhar</a:t>
            </a:r>
            <a:r>
              <a:rPr lang="en-US" sz="3000" dirty="0"/>
              <a:t> </a:t>
            </a:r>
            <a:r>
              <a:rPr lang="en-US" sz="3000" dirty="0" err="1"/>
              <a:t>sobre</a:t>
            </a:r>
            <a:r>
              <a:rPr lang="en-US" sz="3000" dirty="0"/>
              <a:t> </a:t>
            </a:r>
            <a:r>
              <a:rPr lang="en-US" sz="3000" dirty="0" err="1">
                <a:solidFill>
                  <a:schemeClr val="accent3"/>
                </a:solidFill>
              </a:rPr>
              <a:t>pressão</a:t>
            </a:r>
            <a:r>
              <a:rPr lang="en-US" sz="3000" dirty="0"/>
              <a:t>, portfolio, </a:t>
            </a:r>
            <a:r>
              <a:rPr lang="en-US" sz="3000" dirty="0" err="1"/>
              <a:t>nunca</a:t>
            </a:r>
            <a:r>
              <a:rPr lang="en-US" sz="3000" dirty="0"/>
              <a:t> </a:t>
            </a:r>
            <a:r>
              <a:rPr lang="en-US" sz="3000" dirty="0" err="1"/>
              <a:t>havia</a:t>
            </a:r>
            <a:r>
              <a:rPr lang="en-US" sz="3000" dirty="0"/>
              <a:t> </a:t>
            </a:r>
            <a:r>
              <a:rPr lang="en-US" sz="3000" dirty="0" err="1"/>
              <a:t>feito</a:t>
            </a:r>
            <a:r>
              <a:rPr lang="en-US" sz="3000" dirty="0"/>
              <a:t> um game, </a:t>
            </a:r>
            <a:r>
              <a:rPr lang="en-US" sz="3000" dirty="0" err="1"/>
              <a:t>percebeu</a:t>
            </a:r>
            <a:r>
              <a:rPr lang="en-US" sz="3000" dirty="0"/>
              <a:t> o </a:t>
            </a:r>
            <a:r>
              <a:rPr lang="en-US" sz="3000" dirty="0" err="1"/>
              <a:t>que</a:t>
            </a:r>
            <a:r>
              <a:rPr lang="en-US" sz="3000" dirty="0"/>
              <a:t> </a:t>
            </a:r>
            <a:r>
              <a:rPr lang="en-US" sz="3000" dirty="0" err="1"/>
              <a:t>gosta</a:t>
            </a:r>
            <a:r>
              <a:rPr lang="en-US" sz="3000" dirty="0"/>
              <a:t> de </a:t>
            </a:r>
            <a:r>
              <a:rPr lang="en-US" sz="3000" dirty="0" err="1" smtClean="0"/>
              <a:t>fazer</a:t>
            </a:r>
            <a:r>
              <a:rPr lang="en-US" sz="3000" dirty="0" smtClean="0"/>
              <a:t> (</a:t>
            </a:r>
            <a:r>
              <a:rPr lang="en-US" sz="3000" dirty="0" err="1" smtClean="0">
                <a:solidFill>
                  <a:schemeClr val="accent3"/>
                </a:solidFill>
              </a:rPr>
              <a:t>ou</a:t>
            </a:r>
            <a:r>
              <a:rPr lang="en-US" sz="3000" dirty="0" smtClean="0">
                <a:solidFill>
                  <a:schemeClr val="accent3"/>
                </a:solidFill>
              </a:rPr>
              <a:t> </a:t>
            </a:r>
            <a:r>
              <a:rPr lang="en-US" sz="3000" dirty="0" err="1" smtClean="0">
                <a:solidFill>
                  <a:schemeClr val="accent3"/>
                </a:solidFill>
              </a:rPr>
              <a:t>não</a:t>
            </a:r>
            <a:r>
              <a:rPr lang="en-US" sz="3000" dirty="0" smtClean="0"/>
              <a:t>), </a:t>
            </a:r>
            <a:r>
              <a:rPr lang="en-US" sz="3000" dirty="0" err="1" smtClean="0"/>
              <a:t>aumenta</a:t>
            </a:r>
            <a:r>
              <a:rPr lang="en-US" sz="3000" dirty="0" smtClean="0"/>
              <a:t> chance de </a:t>
            </a:r>
            <a:r>
              <a:rPr lang="en-US" sz="3000" dirty="0" err="1" smtClean="0"/>
              <a:t>contratação</a:t>
            </a:r>
            <a:r>
              <a:rPr lang="en-US" sz="3000" dirty="0" smtClean="0"/>
              <a:t>, </a:t>
            </a:r>
            <a:r>
              <a:rPr lang="en-US" sz="3000" dirty="0" err="1"/>
              <a:t>amizades</a:t>
            </a:r>
            <a:r>
              <a:rPr lang="en-US" sz="3000" dirty="0"/>
              <a:t>, </a:t>
            </a:r>
            <a:r>
              <a:rPr lang="en-US" sz="3000" dirty="0" err="1"/>
              <a:t>conhecer</a:t>
            </a:r>
            <a:r>
              <a:rPr lang="en-US" sz="3000" dirty="0"/>
              <a:t> </a:t>
            </a:r>
            <a:r>
              <a:rPr lang="en-US" sz="3000" dirty="0" err="1"/>
              <a:t>bons</a:t>
            </a:r>
            <a:r>
              <a:rPr lang="en-US" sz="3000" dirty="0"/>
              <a:t> </a:t>
            </a:r>
            <a:r>
              <a:rPr lang="en-US" sz="3000" dirty="0" err="1"/>
              <a:t>profissionais</a:t>
            </a:r>
            <a:r>
              <a:rPr lang="en-US" sz="3000" dirty="0"/>
              <a:t> e </a:t>
            </a:r>
            <a:r>
              <a:rPr lang="en-US" sz="3000" dirty="0" err="1"/>
              <a:t>buscar</a:t>
            </a:r>
            <a:r>
              <a:rPr lang="en-US" sz="3000" dirty="0"/>
              <a:t> </a:t>
            </a:r>
            <a:r>
              <a:rPr lang="en-US" sz="3000" dirty="0" err="1"/>
              <a:t>inspiração</a:t>
            </a:r>
            <a:r>
              <a:rPr lang="en-US" sz="3000" dirty="0"/>
              <a:t> </a:t>
            </a:r>
            <a:r>
              <a:rPr lang="en-US" sz="3000" dirty="0" err="1"/>
              <a:t>para</a:t>
            </a:r>
            <a:r>
              <a:rPr lang="en-US" sz="3000" dirty="0"/>
              <a:t> </a:t>
            </a:r>
            <a:r>
              <a:rPr lang="en-US" sz="3000" dirty="0" err="1"/>
              <a:t>melhorar</a:t>
            </a:r>
            <a:r>
              <a:rPr lang="en-US" sz="3000" dirty="0"/>
              <a:t> </a:t>
            </a:r>
            <a:r>
              <a:rPr lang="en-US" sz="3000" dirty="0" err="1"/>
              <a:t>cada</a:t>
            </a:r>
            <a:r>
              <a:rPr lang="en-US" sz="3000" dirty="0"/>
              <a:t> </a:t>
            </a:r>
            <a:r>
              <a:rPr lang="en-US" sz="3000" dirty="0" err="1"/>
              <a:t>vez</a:t>
            </a:r>
            <a:r>
              <a:rPr lang="en-US" sz="3000" dirty="0"/>
              <a:t> </a:t>
            </a:r>
            <a:r>
              <a:rPr lang="en-US" sz="3000" dirty="0" err="1" smtClean="0"/>
              <a:t>mais</a:t>
            </a:r>
            <a:r>
              <a:rPr lang="en-US" sz="3000" dirty="0" smtClean="0"/>
              <a:t>, </a:t>
            </a:r>
            <a:r>
              <a:rPr lang="en-US" sz="3000" dirty="0" err="1" smtClean="0">
                <a:solidFill>
                  <a:schemeClr val="accent3"/>
                </a:solidFill>
              </a:rPr>
              <a:t>experiência</a:t>
            </a:r>
            <a:r>
              <a:rPr lang="en-US" sz="3000" dirty="0" smtClean="0">
                <a:solidFill>
                  <a:schemeClr val="accent3"/>
                </a:solidFill>
              </a:rPr>
              <a:t> global</a:t>
            </a:r>
            <a:r>
              <a:rPr lang="en-US" sz="3000" dirty="0" smtClean="0"/>
              <a:t>.</a:t>
            </a:r>
            <a:endParaRPr lang="pt-BR" sz="30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smtClean="0"/>
              <a:t>Benefícios para equipes </a:t>
            </a:r>
            <a:endParaRPr lang="pt-BR" dirty="0"/>
          </a:p>
        </p:txBody>
      </p:sp>
      <p:sp>
        <p:nvSpPr>
          <p:cNvPr id="3" name="Espaço Reservado para Conteúdo 2"/>
          <p:cNvSpPr>
            <a:spLocks noGrp="1"/>
          </p:cNvSpPr>
          <p:nvPr>
            <p:ph idx="1"/>
          </p:nvPr>
        </p:nvSpPr>
        <p:spPr>
          <a:xfrm>
            <a:off x="0" y="2428868"/>
            <a:ext cx="8858280" cy="3633267"/>
          </a:xfrm>
        </p:spPr>
        <p:txBody>
          <a:bodyPr/>
          <a:lstStyle/>
          <a:p>
            <a:pPr>
              <a:buNone/>
            </a:pPr>
            <a:r>
              <a:rPr lang="en-US" sz="3000" dirty="0" err="1" smtClean="0"/>
              <a:t>Melhorar</a:t>
            </a:r>
            <a:r>
              <a:rPr lang="en-US" sz="3000" dirty="0" smtClean="0"/>
              <a:t> </a:t>
            </a:r>
            <a:r>
              <a:rPr lang="en-US" sz="3000" dirty="0"/>
              <a:t>a </a:t>
            </a:r>
            <a:r>
              <a:rPr lang="en-US" sz="3000" dirty="0" err="1"/>
              <a:t>sintonia</a:t>
            </a:r>
            <a:r>
              <a:rPr lang="en-US" sz="3000" dirty="0"/>
              <a:t> e </a:t>
            </a:r>
            <a:r>
              <a:rPr lang="en-US" sz="3000" dirty="0" err="1"/>
              <a:t>respeito</a:t>
            </a:r>
            <a:r>
              <a:rPr lang="en-US" sz="3000" dirty="0"/>
              <a:t> </a:t>
            </a:r>
            <a:r>
              <a:rPr lang="en-US" sz="3000" dirty="0" err="1"/>
              <a:t>mútuo</a:t>
            </a:r>
            <a:r>
              <a:rPr lang="en-US" sz="3000" dirty="0"/>
              <a:t>, </a:t>
            </a:r>
            <a:r>
              <a:rPr lang="en-US" sz="3000" dirty="0" err="1">
                <a:solidFill>
                  <a:schemeClr val="accent3"/>
                </a:solidFill>
              </a:rPr>
              <a:t>experiência</a:t>
            </a:r>
            <a:r>
              <a:rPr lang="en-US" sz="3000" dirty="0">
                <a:solidFill>
                  <a:schemeClr val="accent3"/>
                </a:solidFill>
              </a:rPr>
              <a:t> de um </a:t>
            </a:r>
            <a:r>
              <a:rPr lang="en-US" sz="3000" dirty="0" err="1">
                <a:solidFill>
                  <a:schemeClr val="accent3"/>
                </a:solidFill>
              </a:rPr>
              <a:t>projeto</a:t>
            </a:r>
            <a:r>
              <a:rPr lang="en-US" sz="3000" dirty="0">
                <a:solidFill>
                  <a:schemeClr val="accent3"/>
                </a:solidFill>
              </a:rPr>
              <a:t> </a:t>
            </a:r>
            <a:r>
              <a:rPr lang="en-US" sz="3000" dirty="0" err="1">
                <a:solidFill>
                  <a:schemeClr val="accent3"/>
                </a:solidFill>
              </a:rPr>
              <a:t>completo</a:t>
            </a:r>
            <a:r>
              <a:rPr lang="en-US" sz="3000" dirty="0"/>
              <a:t>, </a:t>
            </a:r>
            <a:r>
              <a:rPr lang="en-US" sz="3000" dirty="0" err="1"/>
              <a:t>contatos</a:t>
            </a:r>
            <a:r>
              <a:rPr lang="en-US" sz="3000" dirty="0"/>
              <a:t>, </a:t>
            </a:r>
            <a:r>
              <a:rPr lang="en-US" sz="3000" dirty="0" err="1" smtClean="0"/>
              <a:t>teste</a:t>
            </a:r>
            <a:r>
              <a:rPr lang="en-US" sz="3000" dirty="0" smtClean="0"/>
              <a:t> de </a:t>
            </a:r>
            <a:r>
              <a:rPr lang="en-US" sz="3000" dirty="0" err="1" smtClean="0">
                <a:solidFill>
                  <a:schemeClr val="accent3"/>
                </a:solidFill>
              </a:rPr>
              <a:t>protótipos</a:t>
            </a:r>
            <a:r>
              <a:rPr lang="en-US" sz="3000" dirty="0" smtClean="0">
                <a:solidFill>
                  <a:schemeClr val="accent3"/>
                </a:solidFill>
              </a:rPr>
              <a:t> </a:t>
            </a:r>
            <a:r>
              <a:rPr lang="en-US" sz="3000" dirty="0" err="1" smtClean="0">
                <a:solidFill>
                  <a:schemeClr val="accent3"/>
                </a:solidFill>
              </a:rPr>
              <a:t>diferentes</a:t>
            </a:r>
            <a:r>
              <a:rPr lang="en-US" sz="3000" dirty="0" smtClean="0">
                <a:solidFill>
                  <a:schemeClr val="accent3"/>
                </a:solidFill>
              </a:rPr>
              <a:t> </a:t>
            </a:r>
            <a:r>
              <a:rPr lang="en-US" sz="3000" dirty="0" smtClean="0"/>
              <a:t>do </a:t>
            </a:r>
            <a:r>
              <a:rPr lang="en-US" sz="3000" dirty="0" err="1" smtClean="0"/>
              <a:t>que</a:t>
            </a:r>
            <a:r>
              <a:rPr lang="en-US" sz="3000" dirty="0" smtClean="0"/>
              <a:t> se </a:t>
            </a:r>
            <a:r>
              <a:rPr lang="en-US" sz="3000" dirty="0" err="1" smtClean="0"/>
              <a:t>está</a:t>
            </a:r>
            <a:r>
              <a:rPr lang="en-US" sz="3000" dirty="0" smtClean="0"/>
              <a:t> </a:t>
            </a:r>
            <a:r>
              <a:rPr lang="en-US" sz="3000" dirty="0" err="1" smtClean="0"/>
              <a:t>acostumado</a:t>
            </a:r>
            <a:r>
              <a:rPr lang="en-US" sz="3000" dirty="0" smtClean="0"/>
              <a:t> (Amnesia Fortnight / Infinity Blade Dungeons), </a:t>
            </a:r>
            <a:r>
              <a:rPr lang="en-US" sz="3000" dirty="0" err="1" smtClean="0"/>
              <a:t>experimentar</a:t>
            </a:r>
            <a:r>
              <a:rPr lang="en-US" sz="3000" dirty="0" smtClean="0"/>
              <a:t> </a:t>
            </a:r>
            <a:r>
              <a:rPr lang="en-US" sz="3000" dirty="0" err="1"/>
              <a:t>ideias</a:t>
            </a:r>
            <a:r>
              <a:rPr lang="en-US" sz="3000" dirty="0"/>
              <a:t> </a:t>
            </a:r>
            <a:r>
              <a:rPr lang="en-US" sz="3000" dirty="0" smtClean="0"/>
              <a:t>novas, </a:t>
            </a:r>
            <a:r>
              <a:rPr lang="en-US" sz="3000" dirty="0" err="1"/>
              <a:t>troca</a:t>
            </a:r>
            <a:r>
              <a:rPr lang="en-US" sz="3000" dirty="0"/>
              <a:t> de </a:t>
            </a:r>
            <a:r>
              <a:rPr lang="en-US" sz="3000" dirty="0" err="1"/>
              <a:t>experiências</a:t>
            </a:r>
            <a:r>
              <a:rPr lang="en-US" sz="3000" dirty="0"/>
              <a:t>, </a:t>
            </a:r>
            <a:r>
              <a:rPr lang="en-US" sz="3000" dirty="0" err="1">
                <a:solidFill>
                  <a:schemeClr val="accent3"/>
                </a:solidFill>
              </a:rPr>
              <a:t>vitórias</a:t>
            </a:r>
            <a:r>
              <a:rPr lang="en-US" sz="3000" dirty="0">
                <a:solidFill>
                  <a:schemeClr val="accent3"/>
                </a:solidFill>
              </a:rPr>
              <a:t> </a:t>
            </a:r>
            <a:r>
              <a:rPr lang="en-US" sz="3000" dirty="0" err="1">
                <a:solidFill>
                  <a:schemeClr val="accent3"/>
                </a:solidFill>
              </a:rPr>
              <a:t>em</a:t>
            </a:r>
            <a:r>
              <a:rPr lang="en-US" sz="3000" dirty="0">
                <a:solidFill>
                  <a:schemeClr val="accent3"/>
                </a:solidFill>
              </a:rPr>
              <a:t> </a:t>
            </a:r>
            <a:r>
              <a:rPr lang="en-US" sz="3000" dirty="0" err="1">
                <a:solidFill>
                  <a:schemeClr val="accent3"/>
                </a:solidFill>
              </a:rPr>
              <a:t>concursos</a:t>
            </a:r>
            <a:r>
              <a:rPr lang="en-US" sz="3000" dirty="0"/>
              <a:t>, </a:t>
            </a:r>
            <a:r>
              <a:rPr lang="en-US" sz="3000" dirty="0" err="1"/>
              <a:t>aprender</a:t>
            </a:r>
            <a:r>
              <a:rPr lang="en-US" sz="3000" dirty="0"/>
              <a:t> a </a:t>
            </a:r>
            <a:r>
              <a:rPr lang="en-US" sz="3000" dirty="0" err="1"/>
              <a:t>trabalhar</a:t>
            </a:r>
            <a:r>
              <a:rPr lang="en-US" sz="3000" dirty="0"/>
              <a:t> com </a:t>
            </a:r>
            <a:r>
              <a:rPr lang="en-US" sz="3000" dirty="0" err="1"/>
              <a:t>pessoas</a:t>
            </a:r>
            <a:r>
              <a:rPr lang="en-US" sz="3000" dirty="0"/>
              <a:t> de </a:t>
            </a:r>
            <a:r>
              <a:rPr lang="en-US" sz="3000" dirty="0" err="1"/>
              <a:t>diferentes</a:t>
            </a:r>
            <a:r>
              <a:rPr lang="en-US" sz="3000" dirty="0"/>
              <a:t> </a:t>
            </a:r>
            <a:r>
              <a:rPr lang="en-US" sz="3000" dirty="0" err="1" smtClean="0"/>
              <a:t>visões</a:t>
            </a:r>
            <a:r>
              <a:rPr lang="en-US" sz="3000" dirty="0" smtClean="0"/>
              <a:t>, </a:t>
            </a:r>
            <a:r>
              <a:rPr lang="en-US" sz="3000" dirty="0" err="1" smtClean="0">
                <a:solidFill>
                  <a:schemeClr val="accent3"/>
                </a:solidFill>
              </a:rPr>
              <a:t>experiência</a:t>
            </a:r>
            <a:r>
              <a:rPr lang="en-US" sz="3000" dirty="0" smtClean="0">
                <a:solidFill>
                  <a:schemeClr val="accent3"/>
                </a:solidFill>
              </a:rPr>
              <a:t> global</a:t>
            </a:r>
            <a:endParaRPr lang="pt-BR" sz="3000" dirty="0">
              <a:solidFill>
                <a:schemeClr val="accent3"/>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smtClean="0"/>
              <a:t>Benefícios para instituições promotoras</a:t>
            </a:r>
            <a:endParaRPr lang="pt-BR" dirty="0"/>
          </a:p>
        </p:txBody>
      </p:sp>
      <p:sp>
        <p:nvSpPr>
          <p:cNvPr id="3" name="Espaço Reservado para Conteúdo 2"/>
          <p:cNvSpPr>
            <a:spLocks noGrp="1"/>
          </p:cNvSpPr>
          <p:nvPr>
            <p:ph idx="1"/>
          </p:nvPr>
        </p:nvSpPr>
        <p:spPr/>
        <p:txBody>
          <a:bodyPr/>
          <a:lstStyle/>
          <a:p>
            <a:pPr>
              <a:buNone/>
            </a:pPr>
            <a:r>
              <a:rPr lang="en-US" dirty="0" err="1" smtClean="0"/>
              <a:t>Visibilidade</a:t>
            </a:r>
            <a:r>
              <a:rPr lang="en-US" dirty="0"/>
              <a:t>, </a:t>
            </a:r>
            <a:r>
              <a:rPr lang="en-US" dirty="0" err="1"/>
              <a:t>apoio</a:t>
            </a:r>
            <a:r>
              <a:rPr lang="en-US" dirty="0"/>
              <a:t> </a:t>
            </a:r>
            <a:r>
              <a:rPr lang="en-US" dirty="0" err="1"/>
              <a:t>ao</a:t>
            </a:r>
            <a:r>
              <a:rPr lang="en-US" dirty="0"/>
              <a:t> </a:t>
            </a:r>
            <a:r>
              <a:rPr lang="en-US" dirty="0" err="1"/>
              <a:t>seu</a:t>
            </a:r>
            <a:r>
              <a:rPr lang="en-US" dirty="0"/>
              <a:t> </a:t>
            </a:r>
            <a:r>
              <a:rPr lang="en-US" dirty="0" err="1"/>
              <a:t>público</a:t>
            </a:r>
            <a:r>
              <a:rPr lang="en-US" dirty="0"/>
              <a:t> </a:t>
            </a:r>
            <a:r>
              <a:rPr lang="en-US" dirty="0" err="1" smtClean="0"/>
              <a:t>alvo</a:t>
            </a:r>
            <a:r>
              <a:rPr lang="en-US" dirty="0" smtClean="0"/>
              <a:t>, </a:t>
            </a:r>
            <a:r>
              <a:rPr lang="en-US" dirty="0" err="1" smtClean="0"/>
              <a:t>teste</a:t>
            </a:r>
            <a:r>
              <a:rPr lang="en-US" dirty="0" smtClean="0"/>
              <a:t> de </a:t>
            </a:r>
            <a:r>
              <a:rPr lang="en-US" dirty="0" err="1" smtClean="0"/>
              <a:t>novos</a:t>
            </a:r>
            <a:r>
              <a:rPr lang="en-US" dirty="0" smtClean="0"/>
              <a:t> </a:t>
            </a:r>
            <a:r>
              <a:rPr lang="en-US" dirty="0" err="1" smtClean="0"/>
              <a:t>produtos</a:t>
            </a:r>
            <a:r>
              <a:rPr lang="en-US" dirty="0" smtClean="0"/>
              <a:t>, </a:t>
            </a:r>
            <a:r>
              <a:rPr lang="en-US" dirty="0" err="1" smtClean="0"/>
              <a:t>divulgação</a:t>
            </a:r>
            <a:r>
              <a:rPr lang="en-US" dirty="0" smtClean="0"/>
              <a:t> de </a:t>
            </a:r>
            <a:r>
              <a:rPr lang="en-US" dirty="0" err="1" smtClean="0"/>
              <a:t>tecnologias</a:t>
            </a:r>
            <a:r>
              <a:rPr lang="en-US" dirty="0" smtClean="0"/>
              <a:t>, </a:t>
            </a:r>
            <a:r>
              <a:rPr lang="en-US" dirty="0" err="1" smtClean="0">
                <a:solidFill>
                  <a:schemeClr val="accent3"/>
                </a:solidFill>
              </a:rPr>
              <a:t>experiência</a:t>
            </a:r>
            <a:r>
              <a:rPr lang="en-US" dirty="0" smtClean="0">
                <a:solidFill>
                  <a:schemeClr val="accent3"/>
                </a:solidFill>
              </a:rPr>
              <a:t> global</a:t>
            </a:r>
            <a:r>
              <a:rPr lang="en-US" dirty="0" smtClean="0"/>
              <a:t>.</a:t>
            </a:r>
            <a:endParaRPr lang="pt-B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smtClean="0"/>
              <a:t>Interessado em participar?</a:t>
            </a:r>
            <a:endParaRPr lang="pt-BR" dirty="0"/>
          </a:p>
        </p:txBody>
      </p:sp>
      <p:sp>
        <p:nvSpPr>
          <p:cNvPr id="3" name="Espaço Reservado para Conteúdo 2"/>
          <p:cNvSpPr>
            <a:spLocks noGrp="1"/>
          </p:cNvSpPr>
          <p:nvPr>
            <p:ph idx="1"/>
          </p:nvPr>
        </p:nvSpPr>
        <p:spPr>
          <a:xfrm>
            <a:off x="251520" y="2492896"/>
            <a:ext cx="6606496" cy="3633267"/>
          </a:xfrm>
        </p:spPr>
        <p:txBody>
          <a:bodyPr/>
          <a:lstStyle/>
          <a:p>
            <a:r>
              <a:rPr sz="4000" dirty="0" smtClean="0"/>
              <a:t>Não tenha medo!</a:t>
            </a:r>
          </a:p>
          <a:p>
            <a:r>
              <a:rPr sz="4000" dirty="0" smtClean="0"/>
              <a:t>Chame seus amigos e família;</a:t>
            </a:r>
          </a:p>
          <a:p>
            <a:r>
              <a:rPr sz="4000" dirty="0" smtClean="0"/>
              <a:t>Veja </a:t>
            </a:r>
            <a:r>
              <a:rPr sz="4000" dirty="0" smtClean="0">
                <a:solidFill>
                  <a:schemeClr val="accent3"/>
                </a:solidFill>
              </a:rPr>
              <a:t>a lista de eventos </a:t>
            </a:r>
            <a:r>
              <a:rPr sz="4000" dirty="0" smtClean="0"/>
              <a:t>nesta apresentação</a:t>
            </a:r>
            <a:r>
              <a:rPr lang="pt-BR" sz="4000" dirty="0"/>
              <a:t>.</a:t>
            </a:r>
            <a:endParaRPr sz="4000" dirty="0" smtClean="0"/>
          </a:p>
        </p:txBody>
      </p:sp>
      <p:pic>
        <p:nvPicPr>
          <p:cNvPr id="160770" name="Picture 2" descr="https://encrypted-tbn0.gstatic.com/images?q=tbn:ANd9GcSXenpw5rLMZ8zgoJ9LD1ZBxP9-iOlh4bOhG2h9mehNxg6M80WqCw"/>
          <p:cNvPicPr>
            <a:picLocks noChangeAspect="1" noChangeArrowheads="1"/>
          </p:cNvPicPr>
          <p:nvPr/>
        </p:nvPicPr>
        <p:blipFill>
          <a:blip r:embed="rId2"/>
          <a:srcRect/>
          <a:stretch>
            <a:fillRect/>
          </a:stretch>
        </p:blipFill>
        <p:spPr bwMode="auto">
          <a:xfrm>
            <a:off x="7072330" y="2071678"/>
            <a:ext cx="1781175" cy="2562226"/>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7824" y="332656"/>
            <a:ext cx="5688632" cy="3456384"/>
          </a:xfrm>
        </p:spPr>
        <p:txBody>
          <a:bodyPr/>
          <a:lstStyle/>
          <a:p>
            <a:r>
              <a:rPr lang="pt-BR" dirty="0" smtClean="0">
                <a:solidFill>
                  <a:srgbClr val="9BBB59"/>
                </a:solidFill>
              </a:rPr>
              <a:t>Conselho 0 </a:t>
            </a:r>
            <a:r>
              <a:rPr lang="pt-BR" dirty="0" smtClean="0"/>
              <a:t>para </a:t>
            </a:r>
            <a:r>
              <a:rPr lang="pt-BR" dirty="0"/>
              <a:t>marinheiro de 1ª viagem: </a:t>
            </a:r>
            <a:r>
              <a:rPr lang="pt-BR" dirty="0">
                <a:solidFill>
                  <a:schemeClr val="accent3"/>
                </a:solidFill>
              </a:rPr>
              <a:t>ESCOPO </a:t>
            </a:r>
            <a:r>
              <a:rPr lang="pt-BR" dirty="0" smtClean="0">
                <a:solidFill>
                  <a:schemeClr val="accent3"/>
                </a:solidFill>
              </a:rPr>
              <a:t>PEQUENO</a:t>
            </a:r>
            <a:r>
              <a:rPr lang="pt-BR" dirty="0">
                <a:solidFill>
                  <a:schemeClr val="accent3"/>
                </a:solidFill>
              </a:rPr>
              <a:t/>
            </a:r>
            <a:br>
              <a:rPr lang="pt-BR" dirty="0">
                <a:solidFill>
                  <a:schemeClr val="accent3"/>
                </a:solidFill>
              </a:rPr>
            </a:br>
            <a:endParaRPr lang="en-US" dirty="0"/>
          </a:p>
        </p:txBody>
      </p:sp>
      <p:pic>
        <p:nvPicPr>
          <p:cNvPr id="6" name="Picture 5"/>
          <p:cNvPicPr>
            <a:picLocks noChangeAspect="1"/>
          </p:cNvPicPr>
          <p:nvPr/>
        </p:nvPicPr>
        <p:blipFill>
          <a:blip r:embed="rId3"/>
          <a:stretch>
            <a:fillRect/>
          </a:stretch>
        </p:blipFill>
        <p:spPr>
          <a:xfrm>
            <a:off x="1115616" y="3493217"/>
            <a:ext cx="6300192" cy="3347470"/>
          </a:xfrm>
          <a:prstGeom prst="rect">
            <a:avLst/>
          </a:prstGeom>
        </p:spPr>
      </p:pic>
    </p:spTree>
    <p:extLst>
      <p:ext uri="{BB962C8B-B14F-4D97-AF65-F5344CB8AC3E}">
        <p14:creationId xmlns:p14="http://schemas.microsoft.com/office/powerpoint/2010/main" val="2173368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Jogos?!</a:t>
            </a:r>
            <a:endParaRPr lang="pt-BR" dirty="0"/>
          </a:p>
        </p:txBody>
      </p:sp>
      <p:pic>
        <p:nvPicPr>
          <p:cNvPr id="70658" name="Picture 2" descr="Ilustração de Muulti-Muu, jogo desenvolvido para a proposta do trabalho científic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592302">
            <a:off x="136547" y="3159242"/>
            <a:ext cx="5508671" cy="295663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rot="21204006">
            <a:off x="4852241" y="1789802"/>
            <a:ext cx="3943882" cy="25520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7824" y="548680"/>
            <a:ext cx="5688632" cy="2304256"/>
          </a:xfrm>
        </p:spPr>
        <p:txBody>
          <a:bodyPr/>
          <a:lstStyle/>
          <a:p>
            <a:r>
              <a:rPr lang="en-US" dirty="0" err="1" smtClean="0">
                <a:solidFill>
                  <a:srgbClr val="9BBB59"/>
                </a:solidFill>
              </a:rPr>
              <a:t>Conselho</a:t>
            </a:r>
            <a:r>
              <a:rPr lang="en-US" dirty="0" smtClean="0">
                <a:solidFill>
                  <a:srgbClr val="9BBB59"/>
                </a:solidFill>
              </a:rPr>
              <a:t> 1 </a:t>
            </a:r>
            <a:r>
              <a:rPr lang="en-US" dirty="0" err="1" smtClean="0"/>
              <a:t>para</a:t>
            </a:r>
            <a:r>
              <a:rPr lang="en-US" dirty="0" smtClean="0"/>
              <a:t> </a:t>
            </a:r>
            <a:r>
              <a:rPr lang="en-US" dirty="0" err="1" smtClean="0"/>
              <a:t>marinheiro</a:t>
            </a:r>
            <a:r>
              <a:rPr lang="en-US" dirty="0" smtClean="0"/>
              <a:t> de 1a </a:t>
            </a:r>
            <a:r>
              <a:rPr lang="en-US" dirty="0" err="1" smtClean="0"/>
              <a:t>viagem</a:t>
            </a:r>
            <a:r>
              <a:rPr lang="en-US" dirty="0" smtClean="0"/>
              <a:t>: </a:t>
            </a:r>
            <a:r>
              <a:rPr lang="en-US" dirty="0" err="1" smtClean="0"/>
              <a:t>Aprenda</a:t>
            </a:r>
            <a:r>
              <a:rPr lang="en-US" dirty="0" smtClean="0"/>
              <a:t> com a </a:t>
            </a:r>
            <a:r>
              <a:rPr lang="en-US" dirty="0" err="1" smtClean="0"/>
              <a:t>experiência</a:t>
            </a:r>
            <a:r>
              <a:rPr lang="en-US" dirty="0" smtClean="0"/>
              <a:t> dos outros</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69801">
            <a:off x="2989964" y="3897443"/>
            <a:ext cx="25050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49378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Infographic: What went wrong?"/>
          <p:cNvPicPr>
            <a:picLocks noChangeAspect="1" noChangeArrowheads="1"/>
          </p:cNvPicPr>
          <p:nvPr/>
        </p:nvPicPr>
        <p:blipFill>
          <a:blip r:embed="rId2"/>
          <a:srcRect/>
          <a:stretch>
            <a:fillRect/>
          </a:stretch>
        </p:blipFill>
        <p:spPr bwMode="auto">
          <a:xfrm>
            <a:off x="642910" y="71414"/>
            <a:ext cx="7643866" cy="6701472"/>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Infographic: What went right?"/>
          <p:cNvPicPr>
            <a:picLocks noChangeAspect="1" noChangeArrowheads="1"/>
          </p:cNvPicPr>
          <p:nvPr/>
        </p:nvPicPr>
        <p:blipFill>
          <a:blip r:embed="rId2"/>
          <a:srcRect/>
          <a:stretch>
            <a:fillRect/>
          </a:stretch>
        </p:blipFill>
        <p:spPr bwMode="auto">
          <a:xfrm>
            <a:off x="691387" y="11137"/>
            <a:ext cx="7809703" cy="6846863"/>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Mais</a:t>
            </a:r>
            <a:r>
              <a:rPr lang="en-US" dirty="0" smtClean="0"/>
              <a:t> </a:t>
            </a:r>
            <a:r>
              <a:rPr lang="en-US" dirty="0" err="1"/>
              <a:t>c</a:t>
            </a:r>
            <a:r>
              <a:rPr lang="en-US" dirty="0" err="1" smtClean="0"/>
              <a:t>onselhos</a:t>
            </a:r>
            <a:r>
              <a:rPr lang="en-US" dirty="0" smtClean="0"/>
              <a:t> </a:t>
            </a:r>
            <a:r>
              <a:rPr lang="en-US" dirty="0" err="1" smtClean="0"/>
              <a:t>para</a:t>
            </a:r>
            <a:r>
              <a:rPr lang="en-US" dirty="0" smtClean="0"/>
              <a:t> </a:t>
            </a:r>
            <a:r>
              <a:rPr lang="en-US" dirty="0" err="1" smtClean="0">
                <a:solidFill>
                  <a:srgbClr val="9BBB59"/>
                </a:solidFill>
              </a:rPr>
              <a:t>sobreviver</a:t>
            </a:r>
            <a:r>
              <a:rPr lang="en-US" dirty="0" smtClean="0">
                <a:solidFill>
                  <a:srgbClr val="9BBB59"/>
                </a:solidFill>
              </a:rPr>
              <a:t> </a:t>
            </a:r>
            <a:r>
              <a:rPr lang="en-US" dirty="0" smtClean="0"/>
              <a:t>a </a:t>
            </a:r>
            <a:r>
              <a:rPr lang="en-US" dirty="0" err="1" smtClean="0"/>
              <a:t>uma</a:t>
            </a:r>
            <a:r>
              <a:rPr lang="en-US" dirty="0" smtClean="0"/>
              <a:t> game jam</a:t>
            </a:r>
            <a:endParaRPr lang="en-US" dirty="0"/>
          </a:p>
        </p:txBody>
      </p:sp>
      <p:sp>
        <p:nvSpPr>
          <p:cNvPr id="3" name="Content Placeholder 2"/>
          <p:cNvSpPr>
            <a:spLocks noGrp="1"/>
          </p:cNvSpPr>
          <p:nvPr>
            <p:ph idx="1"/>
          </p:nvPr>
        </p:nvSpPr>
        <p:spPr/>
        <p:txBody>
          <a:bodyPr/>
          <a:lstStyle/>
          <a:p>
            <a:pPr marL="0" indent="0">
              <a:buNone/>
            </a:pPr>
            <a:r>
              <a:rPr lang="en-US" dirty="0" err="1" smtClean="0"/>
              <a:t>Ou</a:t>
            </a:r>
            <a:r>
              <a:rPr lang="en-US" dirty="0" smtClean="0"/>
              <a:t> </a:t>
            </a:r>
            <a:r>
              <a:rPr lang="en-US" dirty="0" err="1" smtClean="0"/>
              <a:t>melhor</a:t>
            </a:r>
            <a:r>
              <a:rPr lang="en-US" dirty="0" smtClean="0"/>
              <a:t>: </a:t>
            </a:r>
            <a:r>
              <a:rPr lang="en-US" dirty="0" err="1" smtClean="0"/>
              <a:t>ferramentas</a:t>
            </a:r>
            <a:r>
              <a:rPr lang="en-US" dirty="0" smtClean="0"/>
              <a:t>, boas </a:t>
            </a:r>
            <a:r>
              <a:rPr lang="en-US" dirty="0" err="1" smtClean="0"/>
              <a:t>práticas</a:t>
            </a:r>
            <a:r>
              <a:rPr lang="en-US" dirty="0" smtClean="0"/>
              <a:t> e 	“</a:t>
            </a:r>
            <a:r>
              <a:rPr lang="en-US" dirty="0" err="1" smtClean="0"/>
              <a:t>metodologias</a:t>
            </a:r>
            <a:r>
              <a:rPr lang="en-US" dirty="0" smtClean="0"/>
              <a:t>” </a:t>
            </a:r>
            <a:r>
              <a:rPr lang="en-US" dirty="0" err="1" smtClean="0"/>
              <a:t>adequadas</a:t>
            </a:r>
            <a:r>
              <a:rPr lang="en-US" dirty="0" smtClean="0"/>
              <a:t> a </a:t>
            </a:r>
            <a:r>
              <a:rPr lang="en-US" dirty="0" err="1" smtClean="0"/>
              <a:t>uma</a:t>
            </a:r>
            <a:r>
              <a:rPr lang="en-US" dirty="0" smtClean="0"/>
              <a:t> game 	jam;</a:t>
            </a:r>
            <a:endParaRPr lang="en-US" dirty="0"/>
          </a:p>
        </p:txBody>
      </p:sp>
      <p:pic>
        <p:nvPicPr>
          <p:cNvPr id="4" name="Picture 3"/>
          <p:cNvPicPr>
            <a:picLocks noChangeAspect="1"/>
          </p:cNvPicPr>
          <p:nvPr/>
        </p:nvPicPr>
        <p:blipFill>
          <a:blip r:embed="rId2"/>
          <a:stretch>
            <a:fillRect/>
          </a:stretch>
        </p:blipFill>
        <p:spPr>
          <a:xfrm rot="20997267">
            <a:off x="2918695" y="3886829"/>
            <a:ext cx="4680520" cy="2921290"/>
          </a:xfrm>
          <a:prstGeom prst="rect">
            <a:avLst/>
          </a:prstGeom>
        </p:spPr>
      </p:pic>
    </p:spTree>
    <p:extLst>
      <p:ext uri="{BB962C8B-B14F-4D97-AF65-F5344CB8AC3E}">
        <p14:creationId xmlns:p14="http://schemas.microsoft.com/office/powerpoint/2010/main" val="12766230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Ferramentas</a:t>
            </a:r>
            <a:endParaRPr lang="en-US" dirty="0"/>
          </a:p>
        </p:txBody>
      </p:sp>
      <p:sp>
        <p:nvSpPr>
          <p:cNvPr id="3" name="Content Placeholder 2"/>
          <p:cNvSpPr>
            <a:spLocks noGrp="1"/>
          </p:cNvSpPr>
          <p:nvPr>
            <p:ph idx="1"/>
          </p:nvPr>
        </p:nvSpPr>
        <p:spPr/>
        <p:txBody>
          <a:bodyPr/>
          <a:lstStyle/>
          <a:p>
            <a:r>
              <a:rPr lang="en-US" sz="3600" dirty="0" smtClean="0"/>
              <a:t>Use as </a:t>
            </a:r>
            <a:r>
              <a:rPr lang="en-US" sz="3600" dirty="0" err="1" smtClean="0">
                <a:solidFill>
                  <a:srgbClr val="9BBB59"/>
                </a:solidFill>
              </a:rPr>
              <a:t>ferramentas</a:t>
            </a:r>
            <a:r>
              <a:rPr lang="en-US" sz="3600" dirty="0" smtClean="0">
                <a:solidFill>
                  <a:srgbClr val="9BBB59"/>
                </a:solidFill>
              </a:rPr>
              <a:t> </a:t>
            </a:r>
            <a:r>
              <a:rPr lang="en-US" sz="3600" dirty="0" err="1" smtClean="0">
                <a:solidFill>
                  <a:srgbClr val="9BBB59"/>
                </a:solidFill>
              </a:rPr>
              <a:t>que</a:t>
            </a:r>
            <a:r>
              <a:rPr lang="en-US" sz="3600" dirty="0" smtClean="0">
                <a:solidFill>
                  <a:srgbClr val="9BBB59"/>
                </a:solidFill>
              </a:rPr>
              <a:t> </a:t>
            </a:r>
            <a:r>
              <a:rPr lang="en-US" sz="3600" dirty="0" err="1" smtClean="0">
                <a:solidFill>
                  <a:srgbClr val="9BBB59"/>
                </a:solidFill>
              </a:rPr>
              <a:t>você</a:t>
            </a:r>
            <a:r>
              <a:rPr lang="en-US" sz="3600" dirty="0" smtClean="0">
                <a:solidFill>
                  <a:srgbClr val="9BBB59"/>
                </a:solidFill>
              </a:rPr>
              <a:t> </a:t>
            </a:r>
            <a:r>
              <a:rPr lang="en-US" sz="3600" dirty="0" err="1" smtClean="0">
                <a:solidFill>
                  <a:srgbClr val="9BBB59"/>
                </a:solidFill>
              </a:rPr>
              <a:t>já</a:t>
            </a:r>
            <a:r>
              <a:rPr lang="en-US" sz="3600" dirty="0" smtClean="0">
                <a:solidFill>
                  <a:srgbClr val="9BBB59"/>
                </a:solidFill>
              </a:rPr>
              <a:t> </a:t>
            </a:r>
            <a:r>
              <a:rPr lang="en-US" sz="3600" dirty="0" err="1" smtClean="0">
                <a:solidFill>
                  <a:srgbClr val="9BBB59"/>
                </a:solidFill>
              </a:rPr>
              <a:t>conhece</a:t>
            </a:r>
            <a:r>
              <a:rPr lang="en-US" sz="3600" dirty="0" smtClean="0"/>
              <a:t>!</a:t>
            </a:r>
          </a:p>
          <a:p>
            <a:r>
              <a:rPr lang="en-US" sz="3600" dirty="0" err="1" smtClean="0"/>
              <a:t>Não</a:t>
            </a:r>
            <a:r>
              <a:rPr lang="en-US" sz="3600" dirty="0" smtClean="0"/>
              <a:t> </a:t>
            </a:r>
            <a:r>
              <a:rPr lang="en-US" sz="3600" dirty="0" err="1" smtClean="0">
                <a:solidFill>
                  <a:srgbClr val="9BBB59"/>
                </a:solidFill>
              </a:rPr>
              <a:t>aprenda</a:t>
            </a:r>
            <a:r>
              <a:rPr lang="en-US" sz="3600" dirty="0" smtClean="0">
                <a:solidFill>
                  <a:srgbClr val="9BBB59"/>
                </a:solidFill>
              </a:rPr>
              <a:t> nada </a:t>
            </a:r>
            <a:r>
              <a:rPr lang="en-US" sz="3600" dirty="0" err="1" smtClean="0"/>
              <a:t>durante</a:t>
            </a:r>
            <a:r>
              <a:rPr lang="en-US" sz="3600" dirty="0" smtClean="0"/>
              <a:t> a game jam!</a:t>
            </a:r>
          </a:p>
          <a:p>
            <a:r>
              <a:rPr lang="en-US" sz="3600" dirty="0" err="1" smtClean="0"/>
              <a:t>Não</a:t>
            </a:r>
            <a:r>
              <a:rPr lang="en-US" sz="3600" dirty="0" smtClean="0"/>
              <a:t> </a:t>
            </a:r>
            <a:r>
              <a:rPr lang="en-US" sz="3600" dirty="0" err="1" smtClean="0"/>
              <a:t>faça</a:t>
            </a:r>
            <a:r>
              <a:rPr lang="en-US" sz="3600" dirty="0" smtClean="0"/>
              <a:t> engines </a:t>
            </a:r>
            <a:r>
              <a:rPr lang="en-US" sz="3600" dirty="0" err="1" smtClean="0"/>
              <a:t>durante</a:t>
            </a:r>
            <a:r>
              <a:rPr lang="en-US" sz="3600" dirty="0" smtClean="0"/>
              <a:t> a jam</a:t>
            </a:r>
          </a:p>
          <a:p>
            <a:r>
              <a:rPr lang="en-US" sz="3600" dirty="0" err="1" smtClean="0"/>
              <a:t>Aprenda</a:t>
            </a:r>
            <a:r>
              <a:rPr lang="en-US" sz="3600" dirty="0" smtClean="0"/>
              <a:t> </a:t>
            </a:r>
            <a:r>
              <a:rPr lang="en-US" sz="3600" dirty="0" smtClean="0">
                <a:solidFill>
                  <a:srgbClr val="9BBB59"/>
                </a:solidFill>
              </a:rPr>
              <a:t>ANTES</a:t>
            </a:r>
            <a:r>
              <a:rPr lang="en-US" sz="3600" dirty="0" smtClean="0"/>
              <a:t> da jam;</a:t>
            </a:r>
          </a:p>
          <a:p>
            <a:r>
              <a:rPr lang="en-US" sz="3600" dirty="0" smtClean="0"/>
              <a:t>Use </a:t>
            </a:r>
            <a:r>
              <a:rPr lang="en-US" sz="3600" dirty="0" err="1" smtClean="0">
                <a:solidFill>
                  <a:srgbClr val="9BBB59"/>
                </a:solidFill>
              </a:rPr>
              <a:t>pelo</a:t>
            </a:r>
            <a:r>
              <a:rPr lang="en-US" sz="3600" dirty="0" smtClean="0">
                <a:solidFill>
                  <a:srgbClr val="9BBB59"/>
                </a:solidFill>
              </a:rPr>
              <a:t> </a:t>
            </a:r>
            <a:r>
              <a:rPr lang="en-US" sz="3600" dirty="0" err="1" smtClean="0">
                <a:solidFill>
                  <a:srgbClr val="9BBB59"/>
                </a:solidFill>
              </a:rPr>
              <a:t>menos</a:t>
            </a:r>
            <a:r>
              <a:rPr lang="en-US" sz="3600" dirty="0" smtClean="0">
                <a:solidFill>
                  <a:srgbClr val="9BBB59"/>
                </a:solidFill>
              </a:rPr>
              <a:t> </a:t>
            </a:r>
            <a:r>
              <a:rPr lang="en-US" sz="3600" dirty="0" smtClean="0"/>
              <a:t>o </a:t>
            </a:r>
            <a:r>
              <a:rPr lang="en-US" sz="3600" dirty="0" err="1" smtClean="0"/>
              <a:t>Dropbox</a:t>
            </a:r>
            <a:r>
              <a:rPr lang="en-US" sz="3600" dirty="0" smtClean="0"/>
              <a:t>!</a:t>
            </a:r>
          </a:p>
        </p:txBody>
      </p:sp>
      <p:pic>
        <p:nvPicPr>
          <p:cNvPr id="4"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4167" y1="73500" x2="34167" y2="73500"/>
                      </a14:backgroundRemoval>
                    </a14:imgEffect>
                  </a14:imgLayer>
                </a14:imgProps>
              </a:ext>
              <a:ext uri="{28A0092B-C50C-407E-A947-70E740481C1C}">
                <a14:useLocalDpi xmlns:a14="http://schemas.microsoft.com/office/drawing/2010/main" val="0"/>
              </a:ext>
            </a:extLst>
          </a:blip>
          <a:srcRect/>
          <a:stretch>
            <a:fillRect/>
          </a:stretch>
        </p:blipFill>
        <p:spPr bwMode="auto">
          <a:xfrm rot="20972583">
            <a:off x="5940991" y="263431"/>
            <a:ext cx="3221038"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77929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7824" y="476672"/>
            <a:ext cx="5688632" cy="1944216"/>
          </a:xfrm>
        </p:spPr>
        <p:txBody>
          <a:bodyPr/>
          <a:lstStyle/>
          <a:p>
            <a:r>
              <a:rPr lang="en-US" dirty="0" err="1" smtClean="0"/>
              <a:t>Ferramentas</a:t>
            </a:r>
            <a:r>
              <a:rPr lang="en-US" dirty="0" smtClean="0"/>
              <a:t> de </a:t>
            </a:r>
            <a:r>
              <a:rPr lang="en-US" dirty="0" err="1" smtClean="0"/>
              <a:t>programação</a:t>
            </a:r>
            <a:r>
              <a:rPr lang="en-US" dirty="0" smtClean="0"/>
              <a:t> </a:t>
            </a:r>
            <a:r>
              <a:rPr lang="en-US" dirty="0" err="1" smtClean="0">
                <a:solidFill>
                  <a:srgbClr val="9BBB59"/>
                </a:solidFill>
              </a:rPr>
              <a:t>que</a:t>
            </a:r>
            <a:r>
              <a:rPr lang="en-US" dirty="0" smtClean="0">
                <a:solidFill>
                  <a:srgbClr val="9BBB59"/>
                </a:solidFill>
              </a:rPr>
              <a:t> </a:t>
            </a:r>
            <a:r>
              <a:rPr lang="en-US" dirty="0" err="1" smtClean="0">
                <a:solidFill>
                  <a:srgbClr val="9BBB59"/>
                </a:solidFill>
              </a:rPr>
              <a:t>sugiro</a:t>
            </a:r>
            <a:r>
              <a:rPr lang="en-US" dirty="0" smtClean="0">
                <a:solidFill>
                  <a:srgbClr val="9BBB59"/>
                </a:solidFill>
              </a:rPr>
              <a:t> </a:t>
            </a:r>
            <a:r>
              <a:rPr lang="en-US" dirty="0" err="1" smtClean="0"/>
              <a:t>em</a:t>
            </a:r>
            <a:r>
              <a:rPr lang="en-US" dirty="0" smtClean="0"/>
              <a:t> </a:t>
            </a:r>
            <a:r>
              <a:rPr lang="en-US" dirty="0" err="1" smtClean="0"/>
              <a:t>uma</a:t>
            </a:r>
            <a:r>
              <a:rPr lang="en-US" dirty="0" smtClean="0"/>
              <a:t> game jam</a:t>
            </a:r>
            <a:endParaRPr lang="en-US" dirty="0"/>
          </a:p>
        </p:txBody>
      </p:sp>
      <p:pic>
        <p:nvPicPr>
          <p:cNvPr id="5" name="Picture 4"/>
          <p:cNvPicPr>
            <a:picLocks noChangeAspect="1"/>
          </p:cNvPicPr>
          <p:nvPr/>
        </p:nvPicPr>
        <p:blipFill>
          <a:blip r:embed="rId2"/>
          <a:stretch>
            <a:fillRect/>
          </a:stretch>
        </p:blipFill>
        <p:spPr>
          <a:xfrm>
            <a:off x="2987824" y="3068960"/>
            <a:ext cx="3615865" cy="3543548"/>
          </a:xfrm>
          <a:prstGeom prst="rect">
            <a:avLst/>
          </a:prstGeom>
        </p:spPr>
      </p:pic>
    </p:spTree>
    <p:extLst>
      <p:ext uri="{BB962C8B-B14F-4D97-AF65-F5344CB8AC3E}">
        <p14:creationId xmlns:p14="http://schemas.microsoft.com/office/powerpoint/2010/main" val="183194057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9832" y="-1377"/>
            <a:ext cx="5616624" cy="2952328"/>
          </a:xfrm>
        </p:spPr>
        <p:txBody>
          <a:bodyPr/>
          <a:lstStyle/>
          <a:p>
            <a:r>
              <a:rPr lang="en-US" dirty="0" smtClean="0"/>
              <a:t>Processing e </a:t>
            </a:r>
            <a:r>
              <a:rPr lang="en-US" dirty="0" err="1" smtClean="0"/>
              <a:t>OpenFrameworks</a:t>
            </a:r>
            <a:r>
              <a:rPr lang="en-US" dirty="0" smtClean="0"/>
              <a:t> </a:t>
            </a:r>
            <a:endParaRPr lang="en-US" dirty="0"/>
          </a:p>
        </p:txBody>
      </p:sp>
      <p:pic>
        <p:nvPicPr>
          <p:cNvPr id="3" name="Picture 2"/>
          <p:cNvPicPr>
            <a:picLocks noChangeAspect="1"/>
          </p:cNvPicPr>
          <p:nvPr/>
        </p:nvPicPr>
        <p:blipFill>
          <a:blip r:embed="rId2"/>
          <a:stretch>
            <a:fillRect/>
          </a:stretch>
        </p:blipFill>
        <p:spPr>
          <a:xfrm rot="279545">
            <a:off x="1043608" y="2852936"/>
            <a:ext cx="6876256" cy="3712911"/>
          </a:xfrm>
          <a:prstGeom prst="rect">
            <a:avLst/>
          </a:prstGeom>
        </p:spPr>
      </p:pic>
    </p:spTree>
    <p:extLst>
      <p:ext uri="{BB962C8B-B14F-4D97-AF65-F5344CB8AC3E}">
        <p14:creationId xmlns:p14="http://schemas.microsoft.com/office/powerpoint/2010/main" val="22410617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7824" y="332656"/>
            <a:ext cx="5940152" cy="2204864"/>
          </a:xfrm>
        </p:spPr>
        <p:txBody>
          <a:bodyPr/>
          <a:lstStyle/>
          <a:p>
            <a:r>
              <a:rPr lang="en-US" dirty="0" err="1" smtClean="0"/>
              <a:t>FlashPunk</a:t>
            </a:r>
            <a:r>
              <a:rPr lang="en-US" dirty="0" smtClean="0"/>
              <a:t> e </a:t>
            </a:r>
            <a:r>
              <a:rPr lang="en-US" dirty="0" err="1" smtClean="0"/>
              <a:t>similares</a:t>
            </a:r>
            <a:r>
              <a:rPr lang="en-US" dirty="0" smtClean="0"/>
              <a:t>: </a:t>
            </a:r>
            <a:r>
              <a:rPr lang="en-US" dirty="0" err="1" smtClean="0"/>
              <a:t>Flixel</a:t>
            </a:r>
            <a:r>
              <a:rPr lang="en-US" dirty="0" smtClean="0"/>
              <a:t>, Corona SDK, </a:t>
            </a:r>
            <a:r>
              <a:rPr lang="en-US" dirty="0" err="1" smtClean="0"/>
              <a:t>PyGame</a:t>
            </a:r>
            <a:r>
              <a:rPr lang="en-US" dirty="0" smtClean="0"/>
              <a:t>, </a:t>
            </a:r>
            <a:r>
              <a:rPr lang="en-US" dirty="0" err="1" smtClean="0"/>
              <a:t>Moai</a:t>
            </a:r>
            <a:r>
              <a:rPr lang="en-US" dirty="0" smtClean="0"/>
              <a:t>…</a:t>
            </a:r>
            <a:endParaRPr lang="en-US" dirty="0"/>
          </a:p>
        </p:txBody>
      </p:sp>
      <p:pic>
        <p:nvPicPr>
          <p:cNvPr id="3" name="Picture 2"/>
          <p:cNvPicPr>
            <a:picLocks noChangeAspect="1"/>
          </p:cNvPicPr>
          <p:nvPr/>
        </p:nvPicPr>
        <p:blipFill>
          <a:blip r:embed="rId2"/>
          <a:stretch>
            <a:fillRect/>
          </a:stretch>
        </p:blipFill>
        <p:spPr>
          <a:xfrm rot="21262003">
            <a:off x="2411760" y="2918953"/>
            <a:ext cx="6255792" cy="3909870"/>
          </a:xfrm>
          <a:prstGeom prst="rect">
            <a:avLst/>
          </a:prstGeom>
        </p:spPr>
      </p:pic>
    </p:spTree>
    <p:extLst>
      <p:ext uri="{BB962C8B-B14F-4D97-AF65-F5344CB8AC3E}">
        <p14:creationId xmlns:p14="http://schemas.microsoft.com/office/powerpoint/2010/main" val="38076710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783" y="620688"/>
            <a:ext cx="6494845" cy="1944216"/>
          </a:xfrm>
        </p:spPr>
        <p:txBody>
          <a:bodyPr/>
          <a:lstStyle/>
          <a:p>
            <a:r>
              <a:rPr lang="en-US" dirty="0" smtClean="0"/>
              <a:t>Construct 2 e </a:t>
            </a:r>
            <a:r>
              <a:rPr lang="en-US" dirty="0" err="1" smtClean="0"/>
              <a:t>similares</a:t>
            </a:r>
            <a:r>
              <a:rPr lang="en-US" dirty="0" smtClean="0"/>
              <a:t>: </a:t>
            </a:r>
            <a:r>
              <a:rPr lang="en-US" dirty="0" err="1" smtClean="0"/>
              <a:t>GameMaker</a:t>
            </a:r>
            <a:r>
              <a:rPr lang="en-US" dirty="0" smtClean="0"/>
              <a:t>, </a:t>
            </a:r>
            <a:r>
              <a:rPr lang="en-US" dirty="0" err="1" smtClean="0"/>
              <a:t>Stencyl</a:t>
            </a:r>
            <a:r>
              <a:rPr lang="en-US" dirty="0" smtClean="0"/>
              <a:t>, Scratch…</a:t>
            </a:r>
            <a:br>
              <a:rPr lang="en-US" dirty="0" smtClean="0"/>
            </a:br>
            <a:r>
              <a:rPr lang="en-US" dirty="0" smtClean="0"/>
              <a:t/>
            </a:r>
            <a:br>
              <a:rPr lang="en-US" dirty="0" smtClean="0"/>
            </a:br>
            <a:r>
              <a:rPr lang="en-US" dirty="0" smtClean="0"/>
              <a:t>(11)</a:t>
            </a:r>
            <a:endParaRPr lang="en-US" dirty="0"/>
          </a:p>
        </p:txBody>
      </p:sp>
      <p:pic>
        <p:nvPicPr>
          <p:cNvPr id="3" name="Picture 2"/>
          <p:cNvPicPr>
            <a:picLocks noChangeAspect="1"/>
          </p:cNvPicPr>
          <p:nvPr/>
        </p:nvPicPr>
        <p:blipFill>
          <a:blip r:embed="rId2"/>
          <a:stretch>
            <a:fillRect/>
          </a:stretch>
        </p:blipFill>
        <p:spPr>
          <a:xfrm rot="21067394">
            <a:off x="2534439" y="2839059"/>
            <a:ext cx="5722678" cy="3900810"/>
          </a:xfrm>
          <a:prstGeom prst="rect">
            <a:avLst/>
          </a:prstGeom>
        </p:spPr>
      </p:pic>
    </p:spTree>
    <p:extLst>
      <p:ext uri="{BB962C8B-B14F-4D97-AF65-F5344CB8AC3E}">
        <p14:creationId xmlns:p14="http://schemas.microsoft.com/office/powerpoint/2010/main" val="17723594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7864" y="-9021"/>
            <a:ext cx="5796136" cy="2645933"/>
          </a:xfrm>
        </p:spPr>
        <p:txBody>
          <a:bodyPr/>
          <a:lstStyle/>
          <a:p>
            <a:r>
              <a:rPr lang="en-US" dirty="0" smtClean="0"/>
              <a:t>Unity</a:t>
            </a:r>
            <a:r>
              <a:rPr lang="en-US" dirty="0"/>
              <a:t> </a:t>
            </a:r>
            <a:r>
              <a:rPr lang="en-US" dirty="0" smtClean="0"/>
              <a:t>e </a:t>
            </a:r>
            <a:r>
              <a:rPr lang="en-US" dirty="0" err="1" smtClean="0"/>
              <a:t>similares</a:t>
            </a:r>
            <a:r>
              <a:rPr lang="en-US" dirty="0" smtClean="0"/>
              <a:t>: UDK, </a:t>
            </a:r>
            <a:r>
              <a:rPr lang="en-US" dirty="0" err="1" smtClean="0"/>
              <a:t>CryEngine</a:t>
            </a:r>
            <a:r>
              <a:rPr lang="en-US" dirty="0" smtClean="0"/>
              <a:t>…</a:t>
            </a:r>
            <a:br>
              <a:rPr lang="en-US" dirty="0" smtClean="0"/>
            </a:br>
            <a:r>
              <a:rPr lang="en-US" dirty="0" smtClean="0"/>
              <a:t>(12)</a:t>
            </a:r>
            <a:endParaRPr lang="en-US" dirty="0"/>
          </a:p>
        </p:txBody>
      </p:sp>
      <p:pic>
        <p:nvPicPr>
          <p:cNvPr id="3" name="Picture 2"/>
          <p:cNvPicPr>
            <a:picLocks noChangeAspect="1"/>
          </p:cNvPicPr>
          <p:nvPr/>
        </p:nvPicPr>
        <p:blipFill>
          <a:blip r:embed="rId2"/>
          <a:stretch>
            <a:fillRect/>
          </a:stretch>
        </p:blipFill>
        <p:spPr>
          <a:xfrm rot="21144976">
            <a:off x="1691680" y="3140968"/>
            <a:ext cx="5487632" cy="3974108"/>
          </a:xfrm>
          <a:prstGeom prst="rect">
            <a:avLst/>
          </a:prstGeom>
        </p:spPr>
      </p:pic>
    </p:spTree>
    <p:extLst>
      <p:ext uri="{BB962C8B-B14F-4D97-AF65-F5344CB8AC3E}">
        <p14:creationId xmlns:p14="http://schemas.microsoft.com/office/powerpoint/2010/main" val="853795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Jogos?!</a:t>
            </a:r>
            <a:endParaRPr lang="pt-BR" dirty="0"/>
          </a:p>
        </p:txBody>
      </p:sp>
      <p:pic>
        <p:nvPicPr>
          <p:cNvPr id="4" name="Picture 9"/>
          <p:cNvPicPr>
            <a:picLocks noChangeAspect="1" noChangeArrowheads="1"/>
          </p:cNvPicPr>
          <p:nvPr/>
        </p:nvPicPr>
        <p:blipFill>
          <a:blip r:embed="rId2" cstate="print"/>
          <a:srcRect/>
          <a:stretch>
            <a:fillRect/>
          </a:stretch>
        </p:blipFill>
        <p:spPr bwMode="auto">
          <a:xfrm rot="1068995">
            <a:off x="5369032" y="435689"/>
            <a:ext cx="3227387" cy="2420937"/>
          </a:xfrm>
          <a:prstGeom prst="rect">
            <a:avLst/>
          </a:prstGeom>
          <a:noFill/>
          <a:ln w="9525">
            <a:noFill/>
            <a:miter lim="800000"/>
            <a:headEnd/>
            <a:tailEnd/>
          </a:ln>
        </p:spPr>
      </p:pic>
      <p:pic>
        <p:nvPicPr>
          <p:cNvPr id="5" name="Picture 12"/>
          <p:cNvPicPr>
            <a:picLocks noChangeAspect="1" noChangeArrowheads="1"/>
          </p:cNvPicPr>
          <p:nvPr/>
        </p:nvPicPr>
        <p:blipFill>
          <a:blip r:embed="rId3" cstate="print"/>
          <a:srcRect/>
          <a:stretch>
            <a:fillRect/>
          </a:stretch>
        </p:blipFill>
        <p:spPr bwMode="auto">
          <a:xfrm rot="21006617">
            <a:off x="4918380" y="3319845"/>
            <a:ext cx="4008618" cy="2873736"/>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rot="520538">
            <a:off x="182595" y="2520279"/>
            <a:ext cx="3548534" cy="2924547"/>
          </a:xfrm>
          <a:prstGeom prst="rect">
            <a:avLst/>
          </a:prstGeom>
          <a:noFill/>
          <a:ln w="9525">
            <a:noFill/>
            <a:miter lim="800000"/>
            <a:headEnd/>
            <a:tailEnd/>
          </a:ln>
        </p:spPr>
      </p:pic>
      <p:pic>
        <p:nvPicPr>
          <p:cNvPr id="73730" name="Picture 2" descr="http://www.ludumdare.com/compo/wp-content/compo2/145610/3421-shot0.png"/>
          <p:cNvPicPr>
            <a:picLocks noChangeAspect="1" noChangeArrowheads="1"/>
          </p:cNvPicPr>
          <p:nvPr/>
        </p:nvPicPr>
        <p:blipFill>
          <a:blip r:embed="rId5" cstate="print"/>
          <a:srcRect/>
          <a:stretch>
            <a:fillRect/>
          </a:stretch>
        </p:blipFill>
        <p:spPr bwMode="auto">
          <a:xfrm rot="975723">
            <a:off x="2225021" y="3811091"/>
            <a:ext cx="2957913" cy="3084026"/>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7824" y="404664"/>
            <a:ext cx="5688632" cy="1368152"/>
          </a:xfrm>
        </p:spPr>
        <p:txBody>
          <a:bodyPr/>
          <a:lstStyle/>
          <a:p>
            <a:r>
              <a:rPr lang="en-US" dirty="0" smtClean="0"/>
              <a:t>RPG Maker, Twine, </a:t>
            </a:r>
            <a:r>
              <a:rPr lang="en-US" dirty="0" err="1" smtClean="0"/>
              <a:t>etc</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22666">
            <a:off x="-222095" y="3108214"/>
            <a:ext cx="4572000"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rot="20770281">
            <a:off x="4576529" y="3068960"/>
            <a:ext cx="4575804" cy="3482005"/>
          </a:xfrm>
          <a:prstGeom prst="rect">
            <a:avLst/>
          </a:prstGeom>
        </p:spPr>
      </p:pic>
    </p:spTree>
    <p:extLst>
      <p:ext uri="{BB962C8B-B14F-4D97-AF65-F5344CB8AC3E}">
        <p14:creationId xmlns:p14="http://schemas.microsoft.com/office/powerpoint/2010/main" val="10737252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Não</a:t>
            </a:r>
            <a:r>
              <a:rPr lang="en-US" dirty="0" smtClean="0"/>
              <a:t> </a:t>
            </a:r>
            <a:r>
              <a:rPr lang="en-US" dirty="0" err="1" smtClean="0"/>
              <a:t>existe</a:t>
            </a:r>
            <a:r>
              <a:rPr lang="en-US" dirty="0" smtClean="0"/>
              <a:t> </a:t>
            </a:r>
            <a:r>
              <a:rPr lang="en-US" dirty="0" err="1" smtClean="0"/>
              <a:t>resposta</a:t>
            </a:r>
            <a:r>
              <a:rPr lang="en-US" dirty="0" smtClean="0"/>
              <a:t> </a:t>
            </a:r>
            <a:r>
              <a:rPr lang="en-US" dirty="0" err="1" smtClean="0"/>
              <a:t>certa</a:t>
            </a:r>
            <a:r>
              <a:rPr lang="en-US" dirty="0" smtClean="0"/>
              <a:t>!</a:t>
            </a:r>
            <a:endParaRPr lang="en-US" dirty="0"/>
          </a:p>
        </p:txBody>
      </p:sp>
      <p:sp>
        <p:nvSpPr>
          <p:cNvPr id="3" name="Content Placeholder 2"/>
          <p:cNvSpPr>
            <a:spLocks noGrp="1"/>
          </p:cNvSpPr>
          <p:nvPr>
            <p:ph idx="1"/>
          </p:nvPr>
        </p:nvSpPr>
        <p:spPr>
          <a:xfrm>
            <a:off x="251520" y="2492896"/>
            <a:ext cx="8568952" cy="3633267"/>
          </a:xfrm>
        </p:spPr>
        <p:txBody>
          <a:bodyPr/>
          <a:lstStyle/>
          <a:p>
            <a:r>
              <a:rPr lang="en-US" dirty="0" err="1" smtClean="0"/>
              <a:t>Escolha</a:t>
            </a:r>
            <a:r>
              <a:rPr lang="en-US" dirty="0" smtClean="0"/>
              <a:t> a </a:t>
            </a:r>
            <a:r>
              <a:rPr lang="en-US" dirty="0" err="1" smtClean="0"/>
              <a:t>ferramenta</a:t>
            </a:r>
            <a:r>
              <a:rPr lang="en-US" dirty="0" smtClean="0"/>
              <a:t> </a:t>
            </a:r>
            <a:r>
              <a:rPr lang="en-US" dirty="0" err="1" smtClean="0"/>
              <a:t>que</a:t>
            </a:r>
            <a:r>
              <a:rPr lang="en-US" dirty="0" smtClean="0"/>
              <a:t> </a:t>
            </a:r>
            <a:r>
              <a:rPr lang="en-US" dirty="0" err="1" smtClean="0">
                <a:solidFill>
                  <a:srgbClr val="9BBB59"/>
                </a:solidFill>
              </a:rPr>
              <a:t>você</a:t>
            </a:r>
            <a:r>
              <a:rPr lang="en-US" dirty="0" smtClean="0">
                <a:solidFill>
                  <a:srgbClr val="9BBB59"/>
                </a:solidFill>
              </a:rPr>
              <a:t> </a:t>
            </a:r>
            <a:r>
              <a:rPr lang="en-US" dirty="0" err="1" smtClean="0">
                <a:solidFill>
                  <a:srgbClr val="9BBB59"/>
                </a:solidFill>
              </a:rPr>
              <a:t>fica</a:t>
            </a:r>
            <a:r>
              <a:rPr lang="en-US" dirty="0" smtClean="0">
                <a:solidFill>
                  <a:srgbClr val="9BBB59"/>
                </a:solidFill>
              </a:rPr>
              <a:t> </a:t>
            </a:r>
            <a:r>
              <a:rPr lang="en-US" dirty="0" err="1" smtClean="0">
                <a:solidFill>
                  <a:srgbClr val="9BBB59"/>
                </a:solidFill>
              </a:rPr>
              <a:t>mais</a:t>
            </a:r>
            <a:r>
              <a:rPr lang="en-US" dirty="0" smtClean="0">
                <a:solidFill>
                  <a:srgbClr val="9BBB59"/>
                </a:solidFill>
              </a:rPr>
              <a:t> </a:t>
            </a:r>
            <a:r>
              <a:rPr lang="en-US" dirty="0" err="1" smtClean="0">
                <a:solidFill>
                  <a:srgbClr val="9BBB59"/>
                </a:solidFill>
              </a:rPr>
              <a:t>confortável</a:t>
            </a:r>
            <a:r>
              <a:rPr lang="en-US" dirty="0" smtClean="0"/>
              <a:t>, </a:t>
            </a:r>
            <a:r>
              <a:rPr lang="en-US" dirty="0" err="1" smtClean="0"/>
              <a:t>dependendo</a:t>
            </a:r>
            <a:r>
              <a:rPr lang="en-US" dirty="0" smtClean="0"/>
              <a:t> do </a:t>
            </a:r>
            <a:r>
              <a:rPr lang="en-US" dirty="0" err="1" smtClean="0"/>
              <a:t>jogo</a:t>
            </a:r>
            <a:r>
              <a:rPr lang="en-US" dirty="0" smtClean="0"/>
              <a:t> </a:t>
            </a:r>
            <a:r>
              <a:rPr lang="en-US" dirty="0" err="1" smtClean="0"/>
              <a:t>que</a:t>
            </a:r>
            <a:r>
              <a:rPr lang="en-US" dirty="0" smtClean="0"/>
              <a:t> </a:t>
            </a:r>
            <a:r>
              <a:rPr lang="en-US" dirty="0" err="1" smtClean="0"/>
              <a:t>você</a:t>
            </a:r>
            <a:r>
              <a:rPr lang="en-US" dirty="0" smtClean="0"/>
              <a:t> </a:t>
            </a:r>
            <a:r>
              <a:rPr lang="en-US" dirty="0" err="1" smtClean="0"/>
              <a:t>vai</a:t>
            </a:r>
            <a:r>
              <a:rPr lang="en-US" dirty="0" smtClean="0"/>
              <a:t> </a:t>
            </a:r>
            <a:r>
              <a:rPr lang="en-US" dirty="0" err="1" smtClean="0"/>
              <a:t>fazer</a:t>
            </a:r>
            <a:r>
              <a:rPr lang="en-US" dirty="0" smtClean="0"/>
              <a:t>;</a:t>
            </a:r>
          </a:p>
          <a:p>
            <a:r>
              <a:rPr lang="en-US" dirty="0" err="1" smtClean="0"/>
              <a:t>Já</a:t>
            </a:r>
            <a:r>
              <a:rPr lang="en-US" dirty="0" smtClean="0"/>
              <a:t> vi </a:t>
            </a:r>
            <a:r>
              <a:rPr lang="en-US" dirty="0" err="1" smtClean="0"/>
              <a:t>jogo</a:t>
            </a:r>
            <a:r>
              <a:rPr lang="en-US" dirty="0" smtClean="0"/>
              <a:t> </a:t>
            </a:r>
            <a:r>
              <a:rPr lang="en-US" dirty="0" err="1" smtClean="0"/>
              <a:t>em</a:t>
            </a:r>
            <a:r>
              <a:rPr lang="en-US" dirty="0" smtClean="0"/>
              <a:t>: C/C++ (console inclusive!), Java, Python, Assembly!</a:t>
            </a:r>
          </a:p>
          <a:p>
            <a:r>
              <a:rPr lang="en-US" dirty="0" smtClean="0"/>
              <a:t>E </a:t>
            </a:r>
            <a:r>
              <a:rPr lang="en-US" dirty="0" err="1" smtClean="0"/>
              <a:t>até</a:t>
            </a:r>
            <a:r>
              <a:rPr lang="en-US" dirty="0" smtClean="0"/>
              <a:t>: Jogo de </a:t>
            </a:r>
            <a:r>
              <a:rPr lang="en-US" dirty="0" err="1" smtClean="0"/>
              <a:t>Tabuleiro</a:t>
            </a:r>
            <a:r>
              <a:rPr lang="en-US" dirty="0" smtClean="0"/>
              <a:t>, Lego, PowerPoint, Excel, YouTube, etc.</a:t>
            </a:r>
            <a:endParaRPr lang="en-US" dirty="0"/>
          </a:p>
        </p:txBody>
      </p:sp>
    </p:spTree>
    <p:extLst>
      <p:ext uri="{BB962C8B-B14F-4D97-AF65-F5344CB8AC3E}">
        <p14:creationId xmlns:p14="http://schemas.microsoft.com/office/powerpoint/2010/main" val="6607244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Prepare-se!</a:t>
            </a:r>
            <a:endParaRPr lang="en-US" dirty="0"/>
          </a:p>
        </p:txBody>
      </p:sp>
      <p:sp>
        <p:nvSpPr>
          <p:cNvPr id="3" name="Content Placeholder 2"/>
          <p:cNvSpPr>
            <a:spLocks noGrp="1"/>
          </p:cNvSpPr>
          <p:nvPr>
            <p:ph idx="1"/>
          </p:nvPr>
        </p:nvSpPr>
        <p:spPr>
          <a:xfrm>
            <a:off x="251520" y="2492896"/>
            <a:ext cx="5112568" cy="3633267"/>
          </a:xfrm>
        </p:spPr>
        <p:txBody>
          <a:bodyPr/>
          <a:lstStyle/>
          <a:p>
            <a:r>
              <a:rPr lang="en-US" dirty="0" err="1" smtClean="0"/>
              <a:t>Independente</a:t>
            </a:r>
            <a:r>
              <a:rPr lang="en-US" dirty="0" smtClean="0"/>
              <a:t> da </a:t>
            </a:r>
            <a:r>
              <a:rPr lang="en-US" dirty="0" err="1" smtClean="0"/>
              <a:t>ferramenta</a:t>
            </a:r>
            <a:r>
              <a:rPr lang="en-US" dirty="0" smtClean="0"/>
              <a:t> </a:t>
            </a:r>
            <a:r>
              <a:rPr lang="en-US" dirty="0" err="1" smtClean="0"/>
              <a:t>saiba</a:t>
            </a:r>
            <a:r>
              <a:rPr lang="en-US" dirty="0" smtClean="0"/>
              <a:t> o </a:t>
            </a:r>
            <a:r>
              <a:rPr lang="en-US" dirty="0" err="1" smtClean="0"/>
              <a:t>básico</a:t>
            </a:r>
            <a:r>
              <a:rPr lang="en-US" dirty="0" smtClean="0"/>
              <a:t>: </a:t>
            </a:r>
            <a:r>
              <a:rPr lang="en-US" dirty="0" err="1" smtClean="0">
                <a:solidFill>
                  <a:srgbClr val="9BBB59"/>
                </a:solidFill>
              </a:rPr>
              <a:t>colisão</a:t>
            </a:r>
            <a:r>
              <a:rPr lang="en-US" dirty="0" smtClean="0"/>
              <a:t>, </a:t>
            </a:r>
            <a:r>
              <a:rPr lang="en-US" dirty="0" err="1" smtClean="0"/>
              <a:t>física</a:t>
            </a:r>
            <a:r>
              <a:rPr lang="en-US" dirty="0" smtClean="0"/>
              <a:t>, </a:t>
            </a:r>
            <a:r>
              <a:rPr lang="en-US" dirty="0" err="1" smtClean="0"/>
              <a:t>arquivos</a:t>
            </a:r>
            <a:r>
              <a:rPr lang="en-US" dirty="0" smtClean="0"/>
              <a:t>, </a:t>
            </a:r>
            <a:r>
              <a:rPr lang="en-US" dirty="0" err="1" smtClean="0"/>
              <a:t>imagens</a:t>
            </a:r>
            <a:r>
              <a:rPr lang="en-US" dirty="0" smtClean="0"/>
              <a:t>, sons…</a:t>
            </a:r>
          </a:p>
          <a:p>
            <a:endParaRPr lang="en-US" dirty="0"/>
          </a:p>
        </p:txBody>
      </p:sp>
      <p:pic>
        <p:nvPicPr>
          <p:cNvPr id="4" name="Picture 3"/>
          <p:cNvPicPr>
            <a:picLocks noChangeAspect="1"/>
          </p:cNvPicPr>
          <p:nvPr/>
        </p:nvPicPr>
        <p:blipFill>
          <a:blip r:embed="rId2"/>
          <a:stretch>
            <a:fillRect/>
          </a:stretch>
        </p:blipFill>
        <p:spPr>
          <a:xfrm>
            <a:off x="5072739" y="2852936"/>
            <a:ext cx="4067944" cy="3050958"/>
          </a:xfrm>
          <a:prstGeom prst="rect">
            <a:avLst/>
          </a:prstGeom>
        </p:spPr>
      </p:pic>
      <p:cxnSp>
        <p:nvCxnSpPr>
          <p:cNvPr id="6" name="Straight Connector 5"/>
          <p:cNvCxnSpPr/>
          <p:nvPr/>
        </p:nvCxnSpPr>
        <p:spPr>
          <a:xfrm>
            <a:off x="4932040" y="2492896"/>
            <a:ext cx="4392488" cy="3600400"/>
          </a:xfrm>
          <a:prstGeom prst="line">
            <a:avLst/>
          </a:prstGeom>
          <a:ln w="254000">
            <a:solidFill>
              <a:srgbClr val="FF0000">
                <a:alpha val="36000"/>
              </a:srgb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4644008" y="2204864"/>
            <a:ext cx="4499992" cy="3960440"/>
          </a:xfrm>
          <a:prstGeom prst="line">
            <a:avLst/>
          </a:prstGeom>
          <a:ln w="254000">
            <a:solidFill>
              <a:srgbClr val="FF0000">
                <a:alpha val="40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57654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Ferramentas</a:t>
            </a:r>
            <a:r>
              <a:rPr lang="en-US" dirty="0" smtClean="0"/>
              <a:t> </a:t>
            </a:r>
            <a:r>
              <a:rPr lang="en-US" dirty="0" err="1" smtClean="0"/>
              <a:t>para</a:t>
            </a:r>
            <a:r>
              <a:rPr lang="en-US" dirty="0" smtClean="0"/>
              <a:t> o </a:t>
            </a:r>
            <a:r>
              <a:rPr lang="en-US" dirty="0" err="1" smtClean="0"/>
              <a:t>artista</a:t>
            </a:r>
            <a:endParaRPr lang="en-US" dirty="0"/>
          </a:p>
        </p:txBody>
      </p:sp>
      <p:sp>
        <p:nvSpPr>
          <p:cNvPr id="6" name="TextBox 5"/>
          <p:cNvSpPr txBox="1"/>
          <p:nvPr/>
        </p:nvSpPr>
        <p:spPr>
          <a:xfrm>
            <a:off x="-786147" y="5280811"/>
            <a:ext cx="184666" cy="369332"/>
          </a:xfrm>
          <a:prstGeom prst="rect">
            <a:avLst/>
          </a:prstGeom>
          <a:noFill/>
        </p:spPr>
        <p:txBody>
          <a:bodyPr wrap="none" rtlCol="0">
            <a:spAutoFit/>
          </a:bodyPr>
          <a:lstStyle/>
          <a:p>
            <a:endParaRPr lang="en-US" dirty="0"/>
          </a:p>
        </p:txBody>
      </p:sp>
      <p:sp>
        <p:nvSpPr>
          <p:cNvPr id="7" name="TextBox 6"/>
          <p:cNvSpPr txBox="1"/>
          <p:nvPr/>
        </p:nvSpPr>
        <p:spPr>
          <a:xfrm>
            <a:off x="-1552137" y="5482369"/>
            <a:ext cx="184666" cy="369332"/>
          </a:xfrm>
          <a:prstGeom prst="rect">
            <a:avLst/>
          </a:prstGeom>
          <a:noFill/>
        </p:spPr>
        <p:txBody>
          <a:bodyPr wrap="none" rtlCol="0">
            <a:spAutoFit/>
          </a:bodyPr>
          <a:lstStyle/>
          <a:p>
            <a:endParaRPr lang="en-US" dirty="0"/>
          </a:p>
        </p:txBody>
      </p:sp>
      <p:sp>
        <p:nvSpPr>
          <p:cNvPr id="9" name="Content Placeholder 8"/>
          <p:cNvSpPr>
            <a:spLocks noGrp="1"/>
          </p:cNvSpPr>
          <p:nvPr>
            <p:ph idx="1"/>
          </p:nvPr>
        </p:nvSpPr>
        <p:spPr/>
        <p:txBody>
          <a:bodyPr/>
          <a:lstStyle/>
          <a:p>
            <a:r>
              <a:rPr lang="en-US" dirty="0" err="1" smtClean="0"/>
              <a:t>Geralmente</a:t>
            </a:r>
            <a:r>
              <a:rPr lang="en-US" dirty="0" smtClean="0"/>
              <a:t> as </a:t>
            </a:r>
            <a:r>
              <a:rPr lang="en-US" dirty="0" err="1" smtClean="0">
                <a:solidFill>
                  <a:srgbClr val="9BBB59"/>
                </a:solidFill>
              </a:rPr>
              <a:t>mesmas</a:t>
            </a:r>
            <a:r>
              <a:rPr lang="en-US" dirty="0" smtClean="0">
                <a:solidFill>
                  <a:srgbClr val="9BBB59"/>
                </a:solidFill>
              </a:rPr>
              <a:t> do </a:t>
            </a:r>
            <a:r>
              <a:rPr lang="en-US" dirty="0" err="1" smtClean="0">
                <a:solidFill>
                  <a:srgbClr val="9BBB59"/>
                </a:solidFill>
              </a:rPr>
              <a:t>dia</a:t>
            </a:r>
            <a:r>
              <a:rPr lang="en-US" dirty="0" smtClean="0">
                <a:solidFill>
                  <a:srgbClr val="9BBB59"/>
                </a:solidFill>
              </a:rPr>
              <a:t> a </a:t>
            </a:r>
            <a:r>
              <a:rPr lang="en-US" dirty="0" err="1" smtClean="0">
                <a:solidFill>
                  <a:srgbClr val="9BBB59"/>
                </a:solidFill>
              </a:rPr>
              <a:t>dia</a:t>
            </a:r>
            <a:r>
              <a:rPr lang="en-US" dirty="0" smtClean="0"/>
              <a:t>;</a:t>
            </a:r>
          </a:p>
          <a:p>
            <a:r>
              <a:rPr lang="en-US" dirty="0" smtClean="0"/>
              <a:t>O </a:t>
            </a:r>
            <a:r>
              <a:rPr lang="en-US" dirty="0" err="1" smtClean="0"/>
              <a:t>que</a:t>
            </a:r>
            <a:r>
              <a:rPr lang="en-US" dirty="0" smtClean="0"/>
              <a:t> </a:t>
            </a:r>
            <a:r>
              <a:rPr lang="en-US" dirty="0" err="1" smtClean="0"/>
              <a:t>já</a:t>
            </a:r>
            <a:r>
              <a:rPr lang="en-US" dirty="0" smtClean="0"/>
              <a:t> vi: Photoshop, </a:t>
            </a:r>
            <a:r>
              <a:rPr lang="en-US" dirty="0" err="1" smtClean="0"/>
              <a:t>Paint.Net</a:t>
            </a:r>
            <a:r>
              <a:rPr lang="en-US" dirty="0" smtClean="0"/>
              <a:t>, GIMP, Graphics Gale, Paint…</a:t>
            </a:r>
          </a:p>
          <a:p>
            <a:r>
              <a:rPr lang="en-US" dirty="0" err="1" smtClean="0"/>
              <a:t>Cuidado</a:t>
            </a:r>
            <a:r>
              <a:rPr lang="en-US" dirty="0" smtClean="0"/>
              <a:t> com </a:t>
            </a:r>
            <a:r>
              <a:rPr lang="en-US" dirty="0" err="1" smtClean="0"/>
              <a:t>uso</a:t>
            </a:r>
            <a:r>
              <a:rPr lang="en-US" dirty="0" smtClean="0"/>
              <a:t> de </a:t>
            </a:r>
            <a:r>
              <a:rPr lang="en-US" dirty="0" err="1" smtClean="0">
                <a:solidFill>
                  <a:srgbClr val="9BBB59"/>
                </a:solidFill>
              </a:rPr>
              <a:t>galerias</a:t>
            </a:r>
            <a:r>
              <a:rPr lang="en-US" dirty="0" smtClean="0"/>
              <a:t>!</a:t>
            </a:r>
            <a:endParaRPr lang="en-US" dirty="0"/>
          </a:p>
        </p:txBody>
      </p:sp>
      <p:pic>
        <p:nvPicPr>
          <p:cNvPr id="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12584">
            <a:off x="323528" y="5032929"/>
            <a:ext cx="3762375"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00489">
            <a:off x="4932040" y="4553965"/>
            <a:ext cx="371475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64667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Ferramentas</a:t>
            </a:r>
            <a:r>
              <a:rPr lang="en-US" dirty="0" smtClean="0"/>
              <a:t> </a:t>
            </a:r>
            <a:r>
              <a:rPr lang="en-US" dirty="0" err="1" smtClean="0"/>
              <a:t>para</a:t>
            </a:r>
            <a:r>
              <a:rPr lang="en-US" dirty="0" smtClean="0"/>
              <a:t> o game designer</a:t>
            </a:r>
            <a:endParaRPr lang="en-US" dirty="0"/>
          </a:p>
        </p:txBody>
      </p:sp>
      <p:sp>
        <p:nvSpPr>
          <p:cNvPr id="3" name="Content Placeholder 2"/>
          <p:cNvSpPr>
            <a:spLocks noGrp="1"/>
          </p:cNvSpPr>
          <p:nvPr>
            <p:ph idx="1"/>
          </p:nvPr>
        </p:nvSpPr>
        <p:spPr/>
        <p:txBody>
          <a:bodyPr/>
          <a:lstStyle/>
          <a:p>
            <a:r>
              <a:rPr lang="en-US" dirty="0" err="1" smtClean="0">
                <a:solidFill>
                  <a:srgbClr val="9BBB59"/>
                </a:solidFill>
              </a:rPr>
              <a:t>Quadro</a:t>
            </a:r>
            <a:r>
              <a:rPr lang="en-US" dirty="0" smtClean="0">
                <a:solidFill>
                  <a:srgbClr val="9BBB59"/>
                </a:solidFill>
              </a:rPr>
              <a:t> negro</a:t>
            </a:r>
            <a:r>
              <a:rPr lang="en-US" dirty="0" smtClean="0"/>
              <a:t>, Word, Excel, PowerPoint;</a:t>
            </a:r>
          </a:p>
          <a:p>
            <a:r>
              <a:rPr lang="en-US" dirty="0" err="1" smtClean="0"/>
              <a:t>Editores</a:t>
            </a:r>
            <a:r>
              <a:rPr lang="en-US" dirty="0" smtClean="0"/>
              <a:t> de </a:t>
            </a:r>
            <a:r>
              <a:rPr lang="en-US" dirty="0" err="1" smtClean="0"/>
              <a:t>nível</a:t>
            </a:r>
            <a:r>
              <a:rPr lang="en-US" dirty="0" smtClean="0"/>
              <a:t>: </a:t>
            </a:r>
            <a:r>
              <a:rPr lang="en-US" dirty="0" err="1" smtClean="0"/>
              <a:t>Mappy</a:t>
            </a:r>
            <a:r>
              <a:rPr lang="en-US" dirty="0" smtClean="0"/>
              <a:t>, DAME… </a:t>
            </a:r>
          </a:p>
          <a:p>
            <a:r>
              <a:rPr lang="en-US" dirty="0" err="1" smtClean="0"/>
              <a:t>Livros</a:t>
            </a:r>
            <a:r>
              <a:rPr lang="en-US" dirty="0" smtClean="0"/>
              <a:t>, Videos (Extra Credits!)…</a:t>
            </a:r>
            <a:endParaRPr lang="en-US" dirty="0"/>
          </a:p>
        </p:txBody>
      </p:sp>
      <p:sp>
        <p:nvSpPr>
          <p:cNvPr id="4" name="TextBox 3"/>
          <p:cNvSpPr txBox="1"/>
          <p:nvPr/>
        </p:nvSpPr>
        <p:spPr>
          <a:xfrm>
            <a:off x="-1914974" y="5341278"/>
            <a:ext cx="184666" cy="369332"/>
          </a:xfrm>
          <a:prstGeom prst="rect">
            <a:avLst/>
          </a:prstGeom>
          <a:noFill/>
        </p:spPr>
        <p:txBody>
          <a:bodyPr wrap="none" rtlCol="0">
            <a:spAutoFit/>
          </a:bodyPr>
          <a:lstStyle/>
          <a:p>
            <a:endParaRPr lang="en-US" dirty="0"/>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40538">
            <a:off x="323528" y="4435122"/>
            <a:ext cx="3048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128827" y="3789284"/>
            <a:ext cx="184666" cy="369332"/>
          </a:xfrm>
          <a:prstGeom prst="rect">
            <a:avLst/>
          </a:prstGeom>
          <a:noFill/>
        </p:spPr>
        <p:txBody>
          <a:bodyPr wrap="none" rtlCol="0">
            <a:spAutoFit/>
          </a:bodyPr>
          <a:lstStyle/>
          <a:p>
            <a:endParaRPr lang="en-US" dirty="0"/>
          </a:p>
        </p:txBody>
      </p:sp>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24579">
            <a:off x="4612363" y="4295499"/>
            <a:ext cx="4221740" cy="2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4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Ferramentas</a:t>
            </a:r>
            <a:r>
              <a:rPr lang="en-US" dirty="0" smtClean="0"/>
              <a:t> </a:t>
            </a:r>
            <a:r>
              <a:rPr lang="en-US" dirty="0" err="1" smtClean="0"/>
              <a:t>para</a:t>
            </a:r>
            <a:r>
              <a:rPr lang="en-US" dirty="0" smtClean="0"/>
              <a:t> </a:t>
            </a:r>
            <a:r>
              <a:rPr lang="en-US" dirty="0" err="1" smtClean="0"/>
              <a:t>som</a:t>
            </a:r>
            <a:endParaRPr lang="en-US" dirty="0"/>
          </a:p>
        </p:txBody>
      </p:sp>
      <p:sp>
        <p:nvSpPr>
          <p:cNvPr id="3" name="Content Placeholder 2"/>
          <p:cNvSpPr>
            <a:spLocks noGrp="1"/>
          </p:cNvSpPr>
          <p:nvPr>
            <p:ph idx="1"/>
          </p:nvPr>
        </p:nvSpPr>
        <p:spPr/>
        <p:txBody>
          <a:bodyPr/>
          <a:lstStyle/>
          <a:p>
            <a:r>
              <a:rPr lang="en-US" dirty="0" smtClean="0"/>
              <a:t>Audacity, </a:t>
            </a:r>
            <a:r>
              <a:rPr lang="en-US" dirty="0" err="1" smtClean="0"/>
              <a:t>sfxr</a:t>
            </a:r>
            <a:r>
              <a:rPr lang="en-US" dirty="0" smtClean="0"/>
              <a:t> (13) e </a:t>
            </a:r>
            <a:r>
              <a:rPr lang="en-US" dirty="0" err="1" smtClean="0"/>
              <a:t>similares</a:t>
            </a:r>
            <a:r>
              <a:rPr lang="en-US" dirty="0" smtClean="0"/>
              <a:t>: BFXR;</a:t>
            </a:r>
          </a:p>
          <a:p>
            <a:r>
              <a:rPr lang="en-US" dirty="0" err="1" smtClean="0"/>
              <a:t>JamStudio</a:t>
            </a:r>
            <a:r>
              <a:rPr lang="en-US" dirty="0" smtClean="0"/>
              <a:t>, </a:t>
            </a:r>
            <a:r>
              <a:rPr lang="en-US" dirty="0" err="1" smtClean="0"/>
              <a:t>PxTone</a:t>
            </a:r>
            <a:r>
              <a:rPr lang="en-US" dirty="0" smtClean="0"/>
              <a:t>, </a:t>
            </a:r>
            <a:r>
              <a:rPr lang="en-US" dirty="0" smtClean="0">
                <a:hlinkClick r:id="rId2"/>
              </a:rPr>
              <a:t>Otomata</a:t>
            </a:r>
            <a:r>
              <a:rPr lang="en-US" dirty="0" smtClean="0"/>
              <a:t>, </a:t>
            </a:r>
            <a:r>
              <a:rPr lang="en-US" dirty="0" err="1" smtClean="0"/>
              <a:t>Beepbox</a:t>
            </a:r>
            <a:r>
              <a:rPr lang="en-US" dirty="0" smtClean="0"/>
              <a:t>;</a:t>
            </a:r>
          </a:p>
          <a:p>
            <a:r>
              <a:rPr lang="en-US" dirty="0" err="1" smtClean="0"/>
              <a:t>Interaja</a:t>
            </a:r>
            <a:r>
              <a:rPr lang="en-US" dirty="0" smtClean="0"/>
              <a:t> com </a:t>
            </a:r>
            <a:r>
              <a:rPr lang="en-US" dirty="0" err="1" smtClean="0"/>
              <a:t>alguém</a:t>
            </a:r>
            <a:r>
              <a:rPr lang="en-US" dirty="0" smtClean="0"/>
              <a:t> da </a:t>
            </a:r>
            <a:r>
              <a:rPr lang="en-US" dirty="0" err="1" smtClean="0"/>
              <a:t>área</a:t>
            </a:r>
            <a:r>
              <a:rPr lang="en-US" dirty="0" smtClean="0"/>
              <a:t> de </a:t>
            </a:r>
            <a:r>
              <a:rPr lang="en-US" dirty="0" err="1" smtClean="0"/>
              <a:t>música</a:t>
            </a:r>
            <a:r>
              <a:rPr lang="en-US" dirty="0" smtClean="0"/>
              <a:t>!</a:t>
            </a:r>
          </a:p>
          <a:p>
            <a:endParaRPr lang="en-US" dirty="0"/>
          </a:p>
        </p:txBody>
      </p:sp>
      <p:sp>
        <p:nvSpPr>
          <p:cNvPr id="4" name="TextBox 3"/>
          <p:cNvSpPr txBox="1"/>
          <p:nvPr/>
        </p:nvSpPr>
        <p:spPr>
          <a:xfrm>
            <a:off x="-1390876" y="4031154"/>
            <a:ext cx="184666" cy="369332"/>
          </a:xfrm>
          <a:prstGeom prst="rect">
            <a:avLst/>
          </a:prstGeom>
          <a:noFill/>
        </p:spPr>
        <p:txBody>
          <a:bodyPr wrap="none" rtlCol="0">
            <a:spAutoFit/>
          </a:bodyPr>
          <a:lstStyle/>
          <a:p>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78876">
            <a:off x="-111765" y="4574833"/>
            <a:ext cx="4043475" cy="317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68633">
            <a:off x="6811232" y="5071851"/>
            <a:ext cx="24098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rot="21423008">
            <a:off x="3777946" y="4363136"/>
            <a:ext cx="2794000" cy="2794000"/>
          </a:xfrm>
          <a:prstGeom prst="rect">
            <a:avLst/>
          </a:prstGeom>
        </p:spPr>
      </p:pic>
    </p:spTree>
    <p:extLst>
      <p:ext uri="{BB962C8B-B14F-4D97-AF65-F5344CB8AC3E}">
        <p14:creationId xmlns:p14="http://schemas.microsoft.com/office/powerpoint/2010/main" val="10922700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Ferramentas</a:t>
            </a:r>
            <a:r>
              <a:rPr lang="en-US" dirty="0" smtClean="0"/>
              <a:t> “</a:t>
            </a:r>
            <a:r>
              <a:rPr lang="en-US" dirty="0" err="1" smtClean="0"/>
              <a:t>sociais</a:t>
            </a:r>
            <a:r>
              <a:rPr lang="en-US" dirty="0" smtClean="0"/>
              <a:t>”</a:t>
            </a:r>
            <a:endParaRPr lang="en-US" dirty="0"/>
          </a:p>
        </p:txBody>
      </p:sp>
      <p:sp>
        <p:nvSpPr>
          <p:cNvPr id="3" name="Content Placeholder 2"/>
          <p:cNvSpPr>
            <a:spLocks noGrp="1"/>
          </p:cNvSpPr>
          <p:nvPr>
            <p:ph idx="1"/>
          </p:nvPr>
        </p:nvSpPr>
        <p:spPr/>
        <p:txBody>
          <a:bodyPr/>
          <a:lstStyle/>
          <a:p>
            <a:pPr marL="0" indent="0">
              <a:buNone/>
            </a:pPr>
            <a:r>
              <a:rPr lang="en-US" dirty="0" err="1" smtClean="0"/>
              <a:t>Ferramentas</a:t>
            </a:r>
            <a:r>
              <a:rPr lang="en-US" dirty="0" smtClean="0"/>
              <a:t> de </a:t>
            </a:r>
            <a:r>
              <a:rPr lang="en-US" dirty="0" err="1" smtClean="0"/>
              <a:t>Captura</a:t>
            </a:r>
            <a:r>
              <a:rPr lang="en-US" dirty="0" smtClean="0"/>
              <a:t> de </a:t>
            </a:r>
            <a:r>
              <a:rPr lang="en-US" dirty="0" err="1" smtClean="0"/>
              <a:t>Tela</a:t>
            </a:r>
            <a:r>
              <a:rPr lang="en-US" dirty="0" smtClean="0"/>
              <a:t>: 	</a:t>
            </a:r>
            <a:r>
              <a:rPr lang="en-US" dirty="0" err="1" smtClean="0">
                <a:solidFill>
                  <a:srgbClr val="9BBB59"/>
                </a:solidFill>
              </a:rPr>
              <a:t>Chronolapse</a:t>
            </a:r>
            <a:r>
              <a:rPr lang="en-US" dirty="0" smtClean="0">
                <a:solidFill>
                  <a:srgbClr val="9BBB59"/>
                </a:solidFill>
              </a:rPr>
              <a:t> </a:t>
            </a:r>
            <a:r>
              <a:rPr lang="en-US" dirty="0" err="1" smtClean="0">
                <a:solidFill>
                  <a:srgbClr val="9BBB59"/>
                </a:solidFill>
              </a:rPr>
              <a:t>para</a:t>
            </a:r>
            <a:r>
              <a:rPr lang="en-US" dirty="0" smtClean="0">
                <a:solidFill>
                  <a:srgbClr val="9BBB59"/>
                </a:solidFill>
              </a:rPr>
              <a:t> </a:t>
            </a:r>
            <a:r>
              <a:rPr lang="en-US" smtClean="0">
                <a:solidFill>
                  <a:srgbClr val="9BBB59"/>
                </a:solidFill>
              </a:rPr>
              <a:t>timelapses</a:t>
            </a:r>
            <a:r>
              <a:rPr lang="en-US" smtClean="0"/>
              <a:t>, </a:t>
            </a:r>
            <a:r>
              <a:rPr lang="en-US" dirty="0" err="1" smtClean="0"/>
              <a:t>Twitcam</a:t>
            </a:r>
            <a:r>
              <a:rPr lang="en-US" dirty="0" smtClean="0"/>
              <a:t>, </a:t>
            </a:r>
            <a:r>
              <a:rPr lang="en-US" dirty="0" err="1" smtClean="0"/>
              <a:t>UStream</a:t>
            </a:r>
            <a:r>
              <a:rPr lang="en-US" dirty="0" smtClean="0"/>
              <a:t>, Skype.</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30863">
            <a:off x="449166" y="4307092"/>
            <a:ext cx="34925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rot="20628009">
            <a:off x="4493038" y="3889172"/>
            <a:ext cx="4427984" cy="3161375"/>
          </a:xfrm>
          <a:prstGeom prst="rect">
            <a:avLst/>
          </a:prstGeom>
        </p:spPr>
      </p:pic>
    </p:spTree>
    <p:extLst>
      <p:ext uri="{BB962C8B-B14F-4D97-AF65-F5344CB8AC3E}">
        <p14:creationId xmlns:p14="http://schemas.microsoft.com/office/powerpoint/2010/main" val="6445708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Ferramentas</a:t>
            </a:r>
            <a:r>
              <a:rPr lang="en-US" dirty="0" smtClean="0"/>
              <a:t> “</a:t>
            </a:r>
            <a:r>
              <a:rPr lang="en-US" dirty="0" err="1" smtClean="0"/>
              <a:t>sociais</a:t>
            </a:r>
            <a:r>
              <a:rPr lang="en-US" dirty="0" smtClean="0"/>
              <a:t>"</a:t>
            </a:r>
            <a:endParaRPr lang="en-US" dirty="0"/>
          </a:p>
        </p:txBody>
      </p:sp>
      <p:sp>
        <p:nvSpPr>
          <p:cNvPr id="3" name="Content Placeholder 2"/>
          <p:cNvSpPr>
            <a:spLocks noGrp="1"/>
          </p:cNvSpPr>
          <p:nvPr>
            <p:ph idx="1"/>
          </p:nvPr>
        </p:nvSpPr>
        <p:spPr/>
        <p:txBody>
          <a:bodyPr/>
          <a:lstStyle/>
          <a:p>
            <a:pPr marL="0" indent="0">
              <a:buNone/>
            </a:pPr>
            <a:r>
              <a:rPr lang="en-US" dirty="0" smtClean="0"/>
              <a:t>Facebook, Twitter, Vine, etc.</a:t>
            </a:r>
            <a:endParaRPr lang="en-US" dirty="0"/>
          </a:p>
        </p:txBody>
      </p:sp>
      <p:pic>
        <p:nvPicPr>
          <p:cNvPr id="5" name="Picture 4"/>
          <p:cNvPicPr>
            <a:picLocks noChangeAspect="1"/>
          </p:cNvPicPr>
          <p:nvPr/>
        </p:nvPicPr>
        <p:blipFill>
          <a:blip r:embed="rId2"/>
          <a:stretch>
            <a:fillRect/>
          </a:stretch>
        </p:blipFill>
        <p:spPr>
          <a:xfrm>
            <a:off x="2339752" y="3645024"/>
            <a:ext cx="3751285" cy="3212976"/>
          </a:xfrm>
          <a:prstGeom prst="rect">
            <a:avLst/>
          </a:prstGeom>
        </p:spPr>
      </p:pic>
    </p:spTree>
    <p:extLst>
      <p:ext uri="{BB962C8B-B14F-4D97-AF65-F5344CB8AC3E}">
        <p14:creationId xmlns:p14="http://schemas.microsoft.com/office/powerpoint/2010/main" val="39461150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Conselhos</a:t>
            </a:r>
            <a:r>
              <a:rPr lang="en-US" dirty="0" smtClean="0"/>
              <a:t> </a:t>
            </a:r>
            <a:r>
              <a:rPr lang="en-US" dirty="0" err="1" smtClean="0"/>
              <a:t>diversos</a:t>
            </a:r>
            <a:endParaRPr lang="en-US" dirty="0"/>
          </a:p>
        </p:txBody>
      </p:sp>
      <p:sp>
        <p:nvSpPr>
          <p:cNvPr id="3" name="Content Placeholder 2"/>
          <p:cNvSpPr>
            <a:spLocks noGrp="1"/>
          </p:cNvSpPr>
          <p:nvPr>
            <p:ph idx="1"/>
          </p:nvPr>
        </p:nvSpPr>
        <p:spPr/>
        <p:txBody>
          <a:bodyPr/>
          <a:lstStyle/>
          <a:p>
            <a:pPr marL="0" indent="0">
              <a:buNone/>
            </a:pPr>
            <a:r>
              <a:rPr lang="en-US" sz="7200" dirty="0" err="1" smtClean="0"/>
              <a:t>Dormir</a:t>
            </a:r>
            <a:endParaRPr lang="en-US" dirty="0" smtClean="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89165">
            <a:off x="3695402" y="2636912"/>
            <a:ext cx="5448598" cy="408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9053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Conselhos</a:t>
            </a:r>
            <a:r>
              <a:rPr lang="en-US" dirty="0" smtClean="0"/>
              <a:t> </a:t>
            </a:r>
            <a:r>
              <a:rPr lang="en-US" dirty="0" err="1" smtClean="0"/>
              <a:t>diversos</a:t>
            </a:r>
            <a:endParaRPr lang="en-US" dirty="0"/>
          </a:p>
        </p:txBody>
      </p:sp>
      <p:sp>
        <p:nvSpPr>
          <p:cNvPr id="3" name="Content Placeholder 2"/>
          <p:cNvSpPr>
            <a:spLocks noGrp="1"/>
          </p:cNvSpPr>
          <p:nvPr>
            <p:ph idx="1"/>
          </p:nvPr>
        </p:nvSpPr>
        <p:spPr>
          <a:xfrm>
            <a:off x="0" y="2132856"/>
            <a:ext cx="6120680" cy="3633267"/>
          </a:xfrm>
        </p:spPr>
        <p:txBody>
          <a:bodyPr/>
          <a:lstStyle/>
          <a:p>
            <a:r>
              <a:rPr lang="en-US" dirty="0" smtClean="0">
                <a:solidFill>
                  <a:srgbClr val="9BBB59"/>
                </a:solidFill>
              </a:rPr>
              <a:t>Brainstorming</a:t>
            </a:r>
            <a:r>
              <a:rPr lang="en-US" dirty="0" smtClean="0"/>
              <a:t> com tempo </a:t>
            </a:r>
            <a:r>
              <a:rPr lang="en-US" dirty="0" err="1" smtClean="0"/>
              <a:t>determinado</a:t>
            </a:r>
            <a:r>
              <a:rPr lang="en-US" dirty="0" smtClean="0"/>
              <a:t> (1:30h / 5 </a:t>
            </a:r>
            <a:r>
              <a:rPr lang="en-US" dirty="0" err="1" smtClean="0"/>
              <a:t>idéias</a:t>
            </a:r>
            <a:r>
              <a:rPr lang="en-US" dirty="0" smtClean="0"/>
              <a:t>);</a:t>
            </a:r>
          </a:p>
          <a:p>
            <a:r>
              <a:rPr lang="en-US" dirty="0" err="1" smtClean="0"/>
              <a:t>Jogue</a:t>
            </a:r>
            <a:r>
              <a:rPr lang="en-US" dirty="0" smtClean="0"/>
              <a:t> </a:t>
            </a:r>
            <a:r>
              <a:rPr lang="en-US" dirty="0" err="1" smtClean="0"/>
              <a:t>tudo</a:t>
            </a:r>
            <a:r>
              <a:rPr lang="en-US" dirty="0" smtClean="0"/>
              <a:t> </a:t>
            </a:r>
            <a:r>
              <a:rPr lang="en-US" dirty="0" err="1" smtClean="0"/>
              <a:t>que</a:t>
            </a:r>
            <a:r>
              <a:rPr lang="en-US" dirty="0" smtClean="0"/>
              <a:t> </a:t>
            </a:r>
            <a:r>
              <a:rPr lang="en-US" dirty="0" err="1" smtClean="0"/>
              <a:t>puder</a:t>
            </a:r>
            <a:r>
              <a:rPr lang="en-US" dirty="0" smtClean="0"/>
              <a:t>: indies, </a:t>
            </a:r>
            <a:r>
              <a:rPr lang="en-US" dirty="0" err="1" smtClean="0"/>
              <a:t>emuladores</a:t>
            </a:r>
            <a:r>
              <a:rPr lang="en-US" dirty="0" smtClean="0"/>
              <a:t>, </a:t>
            </a:r>
            <a:r>
              <a:rPr lang="en-US" dirty="0" err="1" smtClean="0"/>
              <a:t>etc</a:t>
            </a:r>
            <a:r>
              <a:rPr lang="en-US" dirty="0" smtClean="0"/>
              <a:t>!</a:t>
            </a:r>
          </a:p>
          <a:p>
            <a:r>
              <a:rPr lang="en-US" dirty="0" err="1" smtClean="0">
                <a:solidFill>
                  <a:srgbClr val="9BBB59"/>
                </a:solidFill>
              </a:rPr>
              <a:t>Teste</a:t>
            </a:r>
            <a:r>
              <a:rPr lang="en-US" dirty="0" smtClean="0">
                <a:solidFill>
                  <a:srgbClr val="9BBB59"/>
                </a:solidFill>
              </a:rPr>
              <a:t> do </a:t>
            </a:r>
            <a:r>
              <a:rPr lang="en-US" dirty="0" err="1" smtClean="0">
                <a:solidFill>
                  <a:srgbClr val="9BBB59"/>
                </a:solidFill>
              </a:rPr>
              <a:t>elevador</a:t>
            </a:r>
            <a:r>
              <a:rPr lang="en-US" dirty="0" smtClean="0">
                <a:solidFill>
                  <a:srgbClr val="9BBB59"/>
                </a:solidFill>
              </a:rPr>
              <a:t> </a:t>
            </a:r>
            <a:r>
              <a:rPr lang="en-US" dirty="0" err="1" smtClean="0"/>
              <a:t>é</a:t>
            </a:r>
            <a:r>
              <a:rPr lang="en-US" dirty="0" smtClean="0"/>
              <a:t> </a:t>
            </a:r>
            <a:r>
              <a:rPr lang="en-US" dirty="0" err="1" smtClean="0"/>
              <a:t>essencial</a:t>
            </a:r>
            <a:r>
              <a:rPr lang="en-US" dirty="0" smtClean="0"/>
              <a: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95727">
            <a:off x="3563888" y="5217106"/>
            <a:ext cx="2484437"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5676">
            <a:off x="539553" y="5763163"/>
            <a:ext cx="2066376" cy="1122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73442">
            <a:off x="6137275" y="1556792"/>
            <a:ext cx="3006725"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352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Organizador da Global Game Jam Curitiba (</a:t>
            </a:r>
            <a:r>
              <a:rPr lang="pt-BR" dirty="0" smtClean="0">
                <a:solidFill>
                  <a:schemeClr val="accent3"/>
                </a:solidFill>
              </a:rPr>
              <a:t>2010</a:t>
            </a:r>
            <a:r>
              <a:rPr lang="pt-BR" dirty="0" smtClean="0"/>
              <a:t> – 13)</a:t>
            </a:r>
            <a:endParaRPr lang="pt-BR" dirty="0"/>
          </a:p>
        </p:txBody>
      </p:sp>
      <p:sp>
        <p:nvSpPr>
          <p:cNvPr id="5" name="Espaço Reservado para Conteúdo 2"/>
          <p:cNvSpPr>
            <a:spLocks noGrp="1"/>
          </p:cNvSpPr>
          <p:nvPr>
            <p:ph idx="1"/>
          </p:nvPr>
        </p:nvSpPr>
        <p:spPr>
          <a:xfrm>
            <a:off x="251520" y="2492896"/>
            <a:ext cx="8435280" cy="3633267"/>
          </a:xfrm>
        </p:spPr>
        <p:txBody>
          <a:bodyPr/>
          <a:lstStyle/>
          <a:p>
            <a:r>
              <a:rPr lang="pt-BR" dirty="0" smtClean="0">
                <a:solidFill>
                  <a:schemeClr val="accent3"/>
                </a:solidFill>
              </a:rPr>
              <a:t>40</a:t>
            </a:r>
            <a:r>
              <a:rPr lang="pt-BR" dirty="0" smtClean="0"/>
              <a:t> participantes;</a:t>
            </a:r>
          </a:p>
          <a:p>
            <a:r>
              <a:rPr lang="pt-BR" dirty="0" smtClean="0">
                <a:solidFill>
                  <a:schemeClr val="accent3"/>
                </a:solidFill>
              </a:rPr>
              <a:t>8</a:t>
            </a:r>
            <a:r>
              <a:rPr lang="pt-BR" dirty="0" smtClean="0"/>
              <a:t> jogos.</a:t>
            </a:r>
            <a:endParaRPr lang="pt-BR" dirty="0"/>
          </a:p>
        </p:txBody>
      </p:sp>
      <p:pic>
        <p:nvPicPr>
          <p:cNvPr id="6" name="Picture 4"/>
          <p:cNvPicPr>
            <a:picLocks noChangeAspect="1" noChangeArrowheads="1"/>
          </p:cNvPicPr>
          <p:nvPr/>
        </p:nvPicPr>
        <p:blipFill>
          <a:blip r:embed="rId2" cstate="print"/>
          <a:srcRect/>
          <a:stretch>
            <a:fillRect/>
          </a:stretch>
        </p:blipFill>
        <p:spPr bwMode="auto">
          <a:xfrm rot="20291431">
            <a:off x="3832281" y="2637003"/>
            <a:ext cx="5600700" cy="2911475"/>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a:stretch>
            <a:fillRect/>
          </a:stretch>
        </p:blipFill>
        <p:spPr bwMode="auto">
          <a:xfrm rot="257870">
            <a:off x="13847" y="3932568"/>
            <a:ext cx="7056783" cy="2764289"/>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Conselhos</a:t>
            </a:r>
            <a:r>
              <a:rPr lang="en-US" dirty="0" smtClean="0"/>
              <a:t> </a:t>
            </a:r>
            <a:r>
              <a:rPr lang="en-US" dirty="0" err="1" smtClean="0"/>
              <a:t>diversos</a:t>
            </a:r>
            <a:endParaRPr lang="en-US" dirty="0"/>
          </a:p>
        </p:txBody>
      </p:sp>
      <p:sp>
        <p:nvSpPr>
          <p:cNvPr id="3" name="Content Placeholder 2"/>
          <p:cNvSpPr>
            <a:spLocks noGrp="1"/>
          </p:cNvSpPr>
          <p:nvPr>
            <p:ph idx="1"/>
          </p:nvPr>
        </p:nvSpPr>
        <p:spPr/>
        <p:txBody>
          <a:bodyPr/>
          <a:lstStyle/>
          <a:p>
            <a:r>
              <a:rPr lang="en-US" dirty="0" err="1" smtClean="0"/>
              <a:t>Seu</a:t>
            </a:r>
            <a:r>
              <a:rPr lang="en-US" dirty="0" smtClean="0"/>
              <a:t> </a:t>
            </a:r>
            <a:r>
              <a:rPr lang="en-US" dirty="0" err="1" smtClean="0"/>
              <a:t>jogo</a:t>
            </a:r>
            <a:r>
              <a:rPr lang="en-US" dirty="0" smtClean="0"/>
              <a:t> </a:t>
            </a:r>
            <a:r>
              <a:rPr lang="en-US" dirty="0" err="1" smtClean="0"/>
              <a:t>vai</a:t>
            </a:r>
            <a:r>
              <a:rPr lang="en-US" dirty="0" smtClean="0"/>
              <a:t> </a:t>
            </a:r>
            <a:r>
              <a:rPr lang="en-US" dirty="0" err="1" smtClean="0"/>
              <a:t>ser</a:t>
            </a:r>
            <a:r>
              <a:rPr lang="en-US" dirty="0" smtClean="0"/>
              <a:t> </a:t>
            </a:r>
            <a:r>
              <a:rPr lang="en-US" dirty="0" err="1" smtClean="0"/>
              <a:t>jogado</a:t>
            </a:r>
            <a:r>
              <a:rPr lang="en-US" dirty="0" smtClean="0"/>
              <a:t> </a:t>
            </a:r>
            <a:r>
              <a:rPr lang="en-US" dirty="0" err="1" smtClean="0"/>
              <a:t>por</a:t>
            </a:r>
            <a:r>
              <a:rPr lang="en-US" dirty="0" smtClean="0"/>
              <a:t> </a:t>
            </a:r>
            <a:r>
              <a:rPr lang="en-US" dirty="0" smtClean="0">
                <a:solidFill>
                  <a:srgbClr val="9BBB59"/>
                </a:solidFill>
              </a:rPr>
              <a:t>10 </a:t>
            </a:r>
            <a:r>
              <a:rPr lang="en-US" dirty="0" err="1" smtClean="0">
                <a:solidFill>
                  <a:srgbClr val="9BBB59"/>
                </a:solidFill>
              </a:rPr>
              <a:t>minutos</a:t>
            </a:r>
            <a:r>
              <a:rPr lang="en-US" dirty="0"/>
              <a:t>!</a:t>
            </a:r>
            <a:endParaRPr lang="en-US" dirty="0" smtClean="0"/>
          </a:p>
          <a:p>
            <a:r>
              <a:rPr lang="en-US" dirty="0" err="1" smtClean="0"/>
              <a:t>Prefira</a:t>
            </a:r>
            <a:r>
              <a:rPr lang="en-US" dirty="0" smtClean="0"/>
              <a:t> </a:t>
            </a:r>
            <a:r>
              <a:rPr lang="en-US" dirty="0" err="1" smtClean="0">
                <a:solidFill>
                  <a:srgbClr val="9BBB59"/>
                </a:solidFill>
              </a:rPr>
              <a:t>gêneros</a:t>
            </a:r>
            <a:r>
              <a:rPr lang="en-US" dirty="0" smtClean="0">
                <a:solidFill>
                  <a:srgbClr val="9BBB59"/>
                </a:solidFill>
              </a:rPr>
              <a:t> simples</a:t>
            </a:r>
            <a:r>
              <a:rPr lang="en-US" dirty="0" smtClean="0"/>
              <a:t>: </a:t>
            </a:r>
            <a:r>
              <a:rPr lang="en-US" dirty="0" err="1" smtClean="0">
                <a:solidFill>
                  <a:srgbClr val="9BBB59"/>
                </a:solidFill>
              </a:rPr>
              <a:t>Plataforma</a:t>
            </a:r>
            <a:r>
              <a:rPr lang="en-US" dirty="0" smtClean="0">
                <a:solidFill>
                  <a:srgbClr val="9BBB59"/>
                </a:solidFill>
              </a:rPr>
              <a:t> simples</a:t>
            </a:r>
            <a:r>
              <a:rPr lang="en-US" dirty="0" smtClean="0"/>
              <a:t>, Arcade, </a:t>
            </a:r>
            <a:r>
              <a:rPr lang="en-US" dirty="0" err="1" smtClean="0"/>
              <a:t>Jogos</a:t>
            </a:r>
            <a:r>
              <a:rPr lang="en-US" dirty="0" smtClean="0"/>
              <a:t> </a:t>
            </a:r>
            <a:r>
              <a:rPr lang="en-US" dirty="0" err="1" smtClean="0"/>
              <a:t>baseados</a:t>
            </a:r>
            <a:r>
              <a:rPr lang="en-US" dirty="0" smtClean="0"/>
              <a:t> </a:t>
            </a:r>
            <a:r>
              <a:rPr lang="en-US" dirty="0" err="1" smtClean="0"/>
              <a:t>em</a:t>
            </a:r>
            <a:r>
              <a:rPr lang="en-US" dirty="0" smtClean="0"/>
              <a:t> </a:t>
            </a:r>
            <a:r>
              <a:rPr lang="en-US" dirty="0" err="1" smtClean="0"/>
              <a:t>Física</a:t>
            </a:r>
            <a:r>
              <a:rPr lang="en-US" dirty="0" smtClean="0"/>
              <a:t> </a:t>
            </a:r>
            <a:r>
              <a:rPr lang="en-US" dirty="0" err="1" smtClean="0"/>
              <a:t>ou</a:t>
            </a:r>
            <a:r>
              <a:rPr lang="en-US" dirty="0" smtClean="0"/>
              <a:t> </a:t>
            </a:r>
            <a:r>
              <a:rPr lang="en-US" dirty="0" err="1" smtClean="0">
                <a:solidFill>
                  <a:srgbClr val="9BBB59"/>
                </a:solidFill>
              </a:rPr>
              <a:t>mashups</a:t>
            </a:r>
            <a:r>
              <a:rPr lang="en-US" dirty="0" smtClean="0">
                <a:solidFill>
                  <a:srgbClr val="9BBB59"/>
                </a:solidFill>
              </a:rPr>
              <a:t> entre </a:t>
            </a:r>
            <a:r>
              <a:rPr lang="en-US" dirty="0" err="1" smtClean="0">
                <a:solidFill>
                  <a:srgbClr val="9BBB59"/>
                </a:solidFill>
              </a:rPr>
              <a:t>estes</a:t>
            </a:r>
            <a:r>
              <a:rPr lang="en-US" dirty="0" smtClean="0"/>
              <a:t>;</a:t>
            </a:r>
          </a:p>
          <a:p>
            <a:r>
              <a:rPr lang="en-US" dirty="0" err="1" smtClean="0">
                <a:solidFill>
                  <a:srgbClr val="9BBB59"/>
                </a:solidFill>
              </a:rPr>
              <a:t>Evite</a:t>
            </a:r>
            <a:r>
              <a:rPr lang="en-US" dirty="0" smtClean="0">
                <a:solidFill>
                  <a:srgbClr val="9BBB59"/>
                </a:solidFill>
              </a:rPr>
              <a:t> “</a:t>
            </a:r>
            <a:r>
              <a:rPr lang="en-US" dirty="0" err="1" smtClean="0"/>
              <a:t>gêneros</a:t>
            </a:r>
            <a:r>
              <a:rPr lang="en-US" dirty="0" smtClean="0"/>
              <a:t>” </a:t>
            </a:r>
            <a:r>
              <a:rPr lang="en-US" dirty="0" err="1" smtClean="0"/>
              <a:t>complexos</a:t>
            </a:r>
            <a:r>
              <a:rPr lang="en-US" dirty="0" smtClean="0"/>
              <a:t> </a:t>
            </a:r>
            <a:r>
              <a:rPr lang="en-US" dirty="0" err="1" smtClean="0"/>
              <a:t>ou</a:t>
            </a:r>
            <a:r>
              <a:rPr lang="en-US" dirty="0" smtClean="0"/>
              <a:t> </a:t>
            </a:r>
            <a:r>
              <a:rPr lang="en-US" dirty="0" err="1" smtClean="0"/>
              <a:t>que</a:t>
            </a:r>
            <a:r>
              <a:rPr lang="en-US" dirty="0" smtClean="0"/>
              <a:t> </a:t>
            </a:r>
            <a:r>
              <a:rPr lang="en-US" dirty="0" err="1" smtClean="0"/>
              <a:t>exijam</a:t>
            </a:r>
            <a:r>
              <a:rPr lang="en-US" dirty="0" smtClean="0"/>
              <a:t> </a:t>
            </a:r>
            <a:r>
              <a:rPr lang="en-US" dirty="0" err="1" smtClean="0"/>
              <a:t>muito</a:t>
            </a:r>
            <a:r>
              <a:rPr lang="en-US" dirty="0" smtClean="0"/>
              <a:t> </a:t>
            </a:r>
            <a:r>
              <a:rPr lang="en-US" dirty="0" err="1" smtClean="0"/>
              <a:t>balanceamento</a:t>
            </a:r>
            <a:r>
              <a:rPr lang="en-US" dirty="0" smtClean="0"/>
              <a:t>: Adventure, </a:t>
            </a:r>
            <a:r>
              <a:rPr lang="en-US" dirty="0" err="1" smtClean="0"/>
              <a:t>Estratégia</a:t>
            </a:r>
            <a:r>
              <a:rPr lang="en-US" dirty="0" smtClean="0"/>
              <a:t>, RPG, MMOG, </a:t>
            </a:r>
            <a:r>
              <a:rPr lang="en-US" dirty="0" err="1" smtClean="0">
                <a:solidFill>
                  <a:srgbClr val="9BBB59"/>
                </a:solidFill>
              </a:rPr>
              <a:t>jogos</a:t>
            </a:r>
            <a:r>
              <a:rPr lang="en-US" dirty="0" smtClean="0">
                <a:solidFill>
                  <a:srgbClr val="9BBB59"/>
                </a:solidFill>
              </a:rPr>
              <a:t> 3D</a:t>
            </a:r>
            <a:r>
              <a:rPr lang="en-US" dirty="0" smtClean="0"/>
              <a:t>;</a:t>
            </a:r>
          </a:p>
          <a:p>
            <a:r>
              <a:rPr lang="en-US" dirty="0" smtClean="0">
                <a:solidFill>
                  <a:srgbClr val="9BBB59"/>
                </a:solidFill>
              </a:rPr>
              <a:t>1/3 do tempo </a:t>
            </a:r>
            <a:r>
              <a:rPr lang="en-US" dirty="0" err="1" smtClean="0"/>
              <a:t>é</a:t>
            </a:r>
            <a:r>
              <a:rPr lang="en-US" dirty="0" smtClean="0"/>
              <a:t> </a:t>
            </a:r>
            <a:r>
              <a:rPr lang="en-US" dirty="0" err="1" smtClean="0"/>
              <a:t>para</a:t>
            </a:r>
            <a:r>
              <a:rPr lang="en-US" dirty="0" smtClean="0"/>
              <a:t> </a:t>
            </a:r>
            <a:r>
              <a:rPr lang="en-US" dirty="0" err="1" smtClean="0"/>
              <a:t>acabamento</a:t>
            </a:r>
            <a:r>
              <a:rPr lang="en-US" dirty="0" smtClean="0"/>
              <a:t>!</a:t>
            </a:r>
            <a:endParaRPr lang="en-US" dirty="0"/>
          </a:p>
        </p:txBody>
      </p:sp>
    </p:spTree>
    <p:extLst>
      <p:ext uri="{BB962C8B-B14F-4D97-AF65-F5344CB8AC3E}">
        <p14:creationId xmlns:p14="http://schemas.microsoft.com/office/powerpoint/2010/main" val="26045771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Obrigado!</a:t>
            </a:r>
            <a:endParaRPr lang="en-US" dirty="0"/>
          </a:p>
        </p:txBody>
      </p:sp>
      <p:sp>
        <p:nvSpPr>
          <p:cNvPr id="3" name="Content Placeholder 2"/>
          <p:cNvSpPr>
            <a:spLocks noGrp="1"/>
          </p:cNvSpPr>
          <p:nvPr>
            <p:ph idx="1"/>
          </p:nvPr>
        </p:nvSpPr>
        <p:spPr/>
        <p:txBody>
          <a:bodyPr/>
          <a:lstStyle/>
          <a:p>
            <a:pPr marL="0" indent="0">
              <a:buNone/>
            </a:pPr>
            <a:r>
              <a:rPr lang="en-US" sz="4000" dirty="0" err="1" smtClean="0"/>
              <a:t>Divirta</a:t>
            </a:r>
            <a:r>
              <a:rPr lang="en-US" sz="4000" dirty="0" smtClean="0"/>
              <a:t>-se!</a:t>
            </a:r>
          </a:p>
          <a:p>
            <a:pPr marL="0" indent="0">
              <a:buNone/>
            </a:pPr>
            <a:r>
              <a:rPr lang="en-US" sz="4000" dirty="0" err="1" smtClean="0">
                <a:solidFill>
                  <a:srgbClr val="9BBB59"/>
                </a:solidFill>
              </a:rPr>
              <a:t>Participe</a:t>
            </a:r>
            <a:r>
              <a:rPr lang="en-US" sz="4000" dirty="0" smtClean="0">
                <a:solidFill>
                  <a:srgbClr val="9BBB59"/>
                </a:solidFill>
              </a:rPr>
              <a:t> de </a:t>
            </a:r>
            <a:r>
              <a:rPr lang="en-US" sz="4000" dirty="0" err="1" smtClean="0">
                <a:solidFill>
                  <a:srgbClr val="9BBB59"/>
                </a:solidFill>
              </a:rPr>
              <a:t>uma</a:t>
            </a:r>
            <a:r>
              <a:rPr lang="en-US" sz="4000" dirty="0" smtClean="0">
                <a:solidFill>
                  <a:srgbClr val="9BBB59"/>
                </a:solidFill>
              </a:rPr>
              <a:t> jam</a:t>
            </a:r>
            <a:r>
              <a:rPr lang="en-US" sz="4000" dirty="0" smtClean="0"/>
              <a:t>, </a:t>
            </a:r>
            <a:r>
              <a:rPr lang="en-US" sz="4000" dirty="0" err="1" smtClean="0"/>
              <a:t>não</a:t>
            </a:r>
            <a:r>
              <a:rPr lang="en-US" sz="4000" dirty="0" smtClean="0"/>
              <a:t> </a:t>
            </a:r>
            <a:r>
              <a:rPr lang="en-US" sz="4000" dirty="0" err="1" smtClean="0"/>
              <a:t>é</a:t>
            </a:r>
            <a:r>
              <a:rPr lang="en-US" sz="4000" dirty="0" smtClean="0"/>
              <a:t> </a:t>
            </a:r>
            <a:r>
              <a:rPr lang="en-US" sz="4000" dirty="0" err="1" smtClean="0"/>
              <a:t>só</a:t>
            </a:r>
            <a:r>
              <a:rPr lang="en-US" sz="4000" dirty="0" smtClean="0"/>
              <a:t> </a:t>
            </a:r>
            <a:r>
              <a:rPr lang="en-US" sz="4000" dirty="0" err="1" smtClean="0"/>
              <a:t>para</a:t>
            </a:r>
            <a:r>
              <a:rPr lang="en-US" sz="4000" dirty="0" smtClean="0"/>
              <a:t> </a:t>
            </a:r>
            <a:r>
              <a:rPr lang="en-US" sz="4000" dirty="0" err="1" smtClean="0"/>
              <a:t>iniciados</a:t>
            </a:r>
            <a:r>
              <a:rPr lang="en-US" sz="4000" dirty="0" smtClean="0"/>
              <a:t>!</a:t>
            </a:r>
            <a:endParaRPr lang="en-US" sz="4000" dirty="0"/>
          </a:p>
        </p:txBody>
      </p:sp>
      <p:pic>
        <p:nvPicPr>
          <p:cNvPr id="4" name="Picture 3" descr="http://www.vortexgamestudios.com.br/sites/spjam-tumblr/img/logo.png"/>
          <p:cNvPicPr>
            <a:picLocks noChangeAspect="1" noChangeArrowheads="1"/>
          </p:cNvPicPr>
          <p:nvPr/>
        </p:nvPicPr>
        <p:blipFill>
          <a:blip r:embed="rId2" cstate="print"/>
          <a:srcRect/>
          <a:stretch>
            <a:fillRect/>
          </a:stretch>
        </p:blipFill>
        <p:spPr bwMode="auto">
          <a:xfrm rot="21102337">
            <a:off x="241575" y="4717811"/>
            <a:ext cx="1954176" cy="2132320"/>
          </a:xfrm>
          <a:prstGeom prst="rect">
            <a:avLst/>
          </a:prstGeom>
          <a:noFill/>
        </p:spPr>
      </p:pic>
      <p:pic>
        <p:nvPicPr>
          <p:cNvPr id="5" name="Picture 4" descr="http://www.ludumdare.com/compo/wp-content/uploads/2012/03/molyjam.png"/>
          <p:cNvPicPr>
            <a:picLocks noChangeAspect="1" noChangeArrowheads="1"/>
          </p:cNvPicPr>
          <p:nvPr/>
        </p:nvPicPr>
        <p:blipFill>
          <a:blip r:embed="rId3" cstate="print"/>
          <a:srcRect/>
          <a:stretch>
            <a:fillRect/>
          </a:stretch>
        </p:blipFill>
        <p:spPr bwMode="auto">
          <a:xfrm rot="21221066">
            <a:off x="2884454" y="4500945"/>
            <a:ext cx="2947748" cy="2210811"/>
          </a:xfrm>
          <a:prstGeom prst="rect">
            <a:avLst/>
          </a:prstGeom>
          <a:noFill/>
        </p:spPr>
      </p:pic>
      <p:pic>
        <p:nvPicPr>
          <p:cNvPr id="6" name="Picture 1"/>
          <p:cNvPicPr>
            <a:picLocks noChangeAspect="1" noChangeArrowheads="1"/>
          </p:cNvPicPr>
          <p:nvPr/>
        </p:nvPicPr>
        <p:blipFill>
          <a:blip r:embed="rId4" cstate="print"/>
          <a:srcRect/>
          <a:stretch>
            <a:fillRect/>
          </a:stretch>
        </p:blipFill>
        <p:spPr bwMode="auto">
          <a:xfrm rot="340571">
            <a:off x="4754649" y="5309070"/>
            <a:ext cx="4577204" cy="1008112"/>
          </a:xfrm>
          <a:prstGeom prst="rect">
            <a:avLst/>
          </a:prstGeom>
          <a:noFill/>
          <a:ln w="9525">
            <a:noFill/>
            <a:miter lim="800000"/>
            <a:headEnd/>
            <a:tailEnd/>
          </a:ln>
        </p:spPr>
      </p:pic>
    </p:spTree>
    <p:extLst>
      <p:ext uri="{BB962C8B-B14F-4D97-AF65-F5344CB8AC3E}">
        <p14:creationId xmlns:p14="http://schemas.microsoft.com/office/powerpoint/2010/main" val="33146623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04664"/>
            <a:ext cx="8568948" cy="2448272"/>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323528" y="5517232"/>
            <a:ext cx="4396781" cy="1569660"/>
          </a:xfrm>
          <a:prstGeom prst="rect">
            <a:avLst/>
          </a:prstGeom>
          <a:noFill/>
        </p:spPr>
        <p:txBody>
          <a:bodyPr wrap="square" lIns="91440" tIns="45720" rIns="91440" bIns="45720">
            <a:spAutoFit/>
          </a:bodyPr>
          <a:lstStyle/>
          <a:p>
            <a:r>
              <a:rPr lang="pt-BR" sz="2800" b="1" cap="none" spc="0"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Bruno </a:t>
            </a:r>
            <a:r>
              <a:rPr lang="pt-BR" sz="2800" b="1" cap="none" spc="0" dirty="0" err="1"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Campagnolo</a:t>
            </a:r>
            <a:r>
              <a:rPr lang="pt-BR" sz="2800" b="1" cap="none" spc="0"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 de Paula</a:t>
            </a:r>
          </a:p>
          <a:p>
            <a:r>
              <a:rPr lang="pt-BR" sz="4000" b="1" cap="none" spc="0" dirty="0" smtClean="0">
                <a:ln w="12700">
                  <a:solidFill>
                    <a:schemeClr val="tx2">
                      <a:satMod val="155000"/>
                    </a:schemeClr>
                  </a:solidFill>
                  <a:prstDash val="solid"/>
                </a:ln>
                <a:solidFill>
                  <a:schemeClr val="accent3"/>
                </a:solidFill>
                <a:effectLst>
                  <a:outerShdw blurRad="41275" dist="20320" dir="1800000" algn="tl" rotWithShape="0">
                    <a:srgbClr val="000000">
                      <a:alpha val="40000"/>
                    </a:srgbClr>
                  </a:outerShdw>
                </a:effectLst>
                <a:latin typeface="+mj-lt"/>
              </a:rPr>
              <a:t>http://ggjcwb.com</a:t>
            </a:r>
          </a:p>
          <a:p>
            <a:endParaRPr lang="pt-BR" sz="2800" b="1" cap="none" spc="0"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endParaRPr>
          </a:p>
        </p:txBody>
      </p:sp>
      <p:sp>
        <p:nvSpPr>
          <p:cNvPr id="2" name="Retângulo 1"/>
          <p:cNvSpPr/>
          <p:nvPr/>
        </p:nvSpPr>
        <p:spPr>
          <a:xfrm>
            <a:off x="395536" y="3143249"/>
            <a:ext cx="7272808" cy="2502874"/>
          </a:xfrm>
          <a:prstGeom prst="rect">
            <a:avLst/>
          </a:prstGeom>
        </p:spPr>
        <p:txBody>
          <a:bodyPr wrap="square">
            <a:spAutoFit/>
          </a:bodyPr>
          <a:lstStyle/>
          <a:p>
            <a:r>
              <a:rPr lang="pt-BR" sz="4800" b="1"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bruno@globalgamejam.org</a:t>
            </a:r>
          </a:p>
          <a:p>
            <a:r>
              <a:rPr lang="pt-BR" sz="4800" b="1"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brunodepaula@gmail.com</a:t>
            </a:r>
            <a:endParaRPr lang="pt-BR" sz="4800" b="1" dirty="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endParaRPr>
          </a:p>
          <a:p>
            <a:r>
              <a:rPr lang="pt-BR" sz="2800" b="1" dirty="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http://www.brunocampagnolo.com/</a:t>
            </a:r>
          </a:p>
          <a:p>
            <a:r>
              <a:rPr lang="pt-BR" sz="2800" b="1" dirty="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a:t>
            </a:r>
            <a:r>
              <a:rPr lang="pt-BR" sz="2800" b="1" dirty="0" err="1"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bcp</a:t>
            </a:r>
            <a:r>
              <a:rPr lang="pt-BR" sz="2800" b="1"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 / @</a:t>
            </a:r>
            <a:r>
              <a:rPr lang="pt-BR" sz="2800" b="1" dirty="0" err="1"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rPr>
              <a:t>ggjpucpr</a:t>
            </a:r>
            <a:endParaRPr lang="pt-BR" sz="2800" b="1" dirty="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04664"/>
            <a:ext cx="8568948"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265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Slides extra, </a:t>
            </a:r>
            <a:r>
              <a:rPr lang="en-US" dirty="0" err="1" smtClean="0"/>
              <a:t>não</a:t>
            </a:r>
            <a:r>
              <a:rPr lang="en-US" dirty="0" smtClean="0"/>
              <a:t> </a:t>
            </a:r>
            <a:r>
              <a:rPr lang="en-US" dirty="0" err="1" smtClean="0"/>
              <a:t>apresentados</a:t>
            </a:r>
            <a:r>
              <a:rPr lang="en-US" dirty="0" smtClean="0"/>
              <a:t>, mas </a:t>
            </a:r>
            <a:r>
              <a:rPr lang="en-US" dirty="0" err="1" smtClean="0"/>
              <a:t>úteis</a:t>
            </a:r>
            <a:r>
              <a:rPr lang="en-US" dirty="0" smtClean="0"/>
              <a:t> </a:t>
            </a:r>
            <a:r>
              <a:rPr lang="en-US" dirty="0" err="1" smtClean="0"/>
              <a:t>para</a:t>
            </a:r>
            <a:r>
              <a:rPr lang="en-US" dirty="0" smtClean="0"/>
              <a:t> as </a:t>
            </a:r>
            <a:r>
              <a:rPr lang="en-US" dirty="0" err="1" smtClean="0"/>
              <a:t>próximas</a:t>
            </a:r>
            <a:r>
              <a:rPr lang="en-US" dirty="0" smtClean="0"/>
              <a:t>…</a:t>
            </a:r>
            <a:endParaRPr lang="en-US" dirty="0"/>
          </a:p>
        </p:txBody>
      </p:sp>
    </p:spTree>
    <p:extLst>
      <p:ext uri="{BB962C8B-B14F-4D97-AF65-F5344CB8AC3E}">
        <p14:creationId xmlns:p14="http://schemas.microsoft.com/office/powerpoint/2010/main" val="30922844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smtClean="0"/>
              <a:t>Interessado em ser </a:t>
            </a:r>
            <a:r>
              <a:rPr smtClean="0">
                <a:solidFill>
                  <a:schemeClr val="accent3"/>
                </a:solidFill>
              </a:rPr>
              <a:t>sede</a:t>
            </a:r>
            <a:r>
              <a:rPr smtClean="0"/>
              <a:t> de uma jam?</a:t>
            </a:r>
            <a:endParaRPr lang="pt-BR" dirty="0"/>
          </a:p>
        </p:txBody>
      </p:sp>
      <p:sp>
        <p:nvSpPr>
          <p:cNvPr id="3" name="Espaço Reservado para Conteúdo 2"/>
          <p:cNvSpPr>
            <a:spLocks noGrp="1"/>
          </p:cNvSpPr>
          <p:nvPr>
            <p:ph idx="1"/>
          </p:nvPr>
        </p:nvSpPr>
        <p:spPr>
          <a:xfrm>
            <a:off x="2714612" y="2492896"/>
            <a:ext cx="5972188" cy="3633267"/>
          </a:xfrm>
        </p:spPr>
        <p:txBody>
          <a:bodyPr/>
          <a:lstStyle/>
          <a:p>
            <a:r>
              <a:rPr sz="3600" smtClean="0"/>
              <a:t>É fácil!</a:t>
            </a:r>
          </a:p>
          <a:p>
            <a:r>
              <a:rPr sz="3600" smtClean="0"/>
              <a:t>Precisa, </a:t>
            </a:r>
            <a:r>
              <a:rPr sz="3600" smtClean="0">
                <a:solidFill>
                  <a:schemeClr val="accent3"/>
                </a:solidFill>
              </a:rPr>
              <a:t>principalmente</a:t>
            </a:r>
            <a:r>
              <a:rPr sz="3600" smtClean="0"/>
              <a:t>:</a:t>
            </a:r>
          </a:p>
          <a:p>
            <a:pPr lvl="1"/>
            <a:r>
              <a:rPr sz="3600" smtClean="0"/>
              <a:t>Espaço condizente;</a:t>
            </a:r>
          </a:p>
          <a:p>
            <a:pPr lvl="1"/>
            <a:r>
              <a:rPr sz="3600" smtClean="0"/>
              <a:t>Internet (?);</a:t>
            </a:r>
          </a:p>
          <a:p>
            <a:pPr lvl="1"/>
            <a:r>
              <a:rPr sz="3600" smtClean="0"/>
              <a:t>Segurança;</a:t>
            </a:r>
          </a:p>
          <a:p>
            <a:pPr lvl="1"/>
            <a:r>
              <a:rPr sz="3600" smtClean="0"/>
              <a:t>Dedicação.</a:t>
            </a:r>
          </a:p>
          <a:p>
            <a:pPr lvl="1"/>
            <a:endParaRPr lang="pt-BR" dirty="0"/>
          </a:p>
        </p:txBody>
      </p:sp>
      <p:pic>
        <p:nvPicPr>
          <p:cNvPr id="169986" name="Picture 2"/>
          <p:cNvPicPr>
            <a:picLocks noChangeAspect="1" noChangeArrowheads="1"/>
          </p:cNvPicPr>
          <p:nvPr/>
        </p:nvPicPr>
        <p:blipFill>
          <a:blip r:embed="rId2"/>
          <a:srcRect/>
          <a:stretch>
            <a:fillRect/>
          </a:stretch>
        </p:blipFill>
        <p:spPr bwMode="auto">
          <a:xfrm>
            <a:off x="214282" y="2428868"/>
            <a:ext cx="2571736" cy="4286227"/>
          </a:xfrm>
          <a:prstGeom prst="rect">
            <a:avLst/>
          </a:prstGeom>
          <a:noFill/>
          <a:ln w="9525">
            <a:noFill/>
            <a:miter lim="800000"/>
            <a:headEnd/>
            <a:tailEnd/>
          </a:ln>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Interessado em </a:t>
            </a:r>
            <a:r>
              <a:rPr lang="pt-BR" dirty="0" smtClean="0">
                <a:solidFill>
                  <a:schemeClr val="accent3"/>
                </a:solidFill>
              </a:rPr>
              <a:t>patrocinar</a:t>
            </a:r>
            <a:r>
              <a:rPr lang="pt-BR" dirty="0" smtClean="0"/>
              <a:t> ou ajudar no evento?</a:t>
            </a:r>
            <a:endParaRPr lang="pt-BR" dirty="0"/>
          </a:p>
        </p:txBody>
      </p:sp>
      <p:sp>
        <p:nvSpPr>
          <p:cNvPr id="3" name="Espaço Reservado para Conteúdo 2"/>
          <p:cNvSpPr>
            <a:spLocks noGrp="1"/>
          </p:cNvSpPr>
          <p:nvPr>
            <p:ph idx="1"/>
          </p:nvPr>
        </p:nvSpPr>
        <p:spPr>
          <a:xfrm>
            <a:off x="251520" y="2492896"/>
            <a:ext cx="8892480" cy="3633267"/>
          </a:xfrm>
        </p:spPr>
        <p:txBody>
          <a:bodyPr/>
          <a:lstStyle/>
          <a:p>
            <a:r>
              <a:rPr lang="pt-BR" dirty="0" smtClean="0"/>
              <a:t>Local (Curitiba): entre em contato comigo;</a:t>
            </a:r>
          </a:p>
          <a:p>
            <a:r>
              <a:rPr lang="pt-BR" dirty="0" smtClean="0"/>
              <a:t>Global: Susan </a:t>
            </a:r>
            <a:r>
              <a:rPr lang="pt-BR" dirty="0" err="1" smtClean="0"/>
              <a:t>Gold</a:t>
            </a:r>
            <a:r>
              <a:rPr lang="pt-BR" dirty="0" smtClean="0"/>
              <a:t> em susan@globalgamejam.org.</a:t>
            </a:r>
            <a:endParaRPr lang="pt-BR" dirty="0"/>
          </a:p>
        </p:txBody>
      </p:sp>
      <p:pic>
        <p:nvPicPr>
          <p:cNvPr id="100353" name="Picture 1"/>
          <p:cNvPicPr>
            <a:picLocks noChangeAspect="1" noChangeArrowheads="1"/>
          </p:cNvPicPr>
          <p:nvPr/>
        </p:nvPicPr>
        <p:blipFill>
          <a:blip r:embed="rId2" cstate="print"/>
          <a:srcRect/>
          <a:stretch>
            <a:fillRect/>
          </a:stretch>
        </p:blipFill>
        <p:spPr bwMode="auto">
          <a:xfrm>
            <a:off x="5429256" y="4357694"/>
            <a:ext cx="3500462" cy="2278078"/>
          </a:xfrm>
          <a:prstGeom prst="rect">
            <a:avLst/>
          </a:prstGeom>
          <a:noFill/>
          <a:ln w="9525">
            <a:noFill/>
            <a:miter lim="800000"/>
            <a:headEnd/>
            <a:tailEnd/>
          </a:ln>
          <a:effectLst/>
        </p:spPr>
      </p:pic>
      <p:pic>
        <p:nvPicPr>
          <p:cNvPr id="100355" name="Picture 3" descr="http://www.ggjcwb.com/wp-content/uploads/2013/03/logo_apoio.png"/>
          <p:cNvPicPr>
            <a:picLocks noChangeAspect="1" noChangeArrowheads="1"/>
          </p:cNvPicPr>
          <p:nvPr/>
        </p:nvPicPr>
        <p:blipFill>
          <a:blip r:embed="rId3"/>
          <a:srcRect/>
          <a:stretch>
            <a:fillRect/>
          </a:stretch>
        </p:blipFill>
        <p:spPr bwMode="auto">
          <a:xfrm>
            <a:off x="0" y="5357826"/>
            <a:ext cx="5448245" cy="1285884"/>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ítulo 1"/>
          <p:cNvSpPr>
            <a:spLocks noGrp="1"/>
          </p:cNvSpPr>
          <p:nvPr>
            <p:ph type="title"/>
          </p:nvPr>
        </p:nvSpPr>
        <p:spPr>
          <a:xfrm>
            <a:off x="87313" y="0"/>
            <a:ext cx="8805862" cy="1143000"/>
          </a:xfrm>
        </p:spPr>
        <p:txBody>
          <a:bodyPr/>
          <a:lstStyle/>
          <a:p>
            <a:r>
              <a:rPr lang="pt-BR">
                <a:latin typeface="Verdana" charset="0"/>
              </a:rPr>
              <a:t>O que você deve levar na jam?</a:t>
            </a:r>
          </a:p>
        </p:txBody>
      </p:sp>
      <p:sp>
        <p:nvSpPr>
          <p:cNvPr id="35843" name="Espaço Reservado para Conteúdo 2"/>
          <p:cNvSpPr>
            <a:spLocks noGrp="1"/>
          </p:cNvSpPr>
          <p:nvPr>
            <p:ph idx="1"/>
          </p:nvPr>
        </p:nvSpPr>
        <p:spPr>
          <a:xfrm>
            <a:off x="34925" y="1214438"/>
            <a:ext cx="8831263" cy="5357812"/>
          </a:xfrm>
        </p:spPr>
        <p:txBody>
          <a:bodyPr/>
          <a:lstStyle/>
          <a:p>
            <a:pPr>
              <a:buFont typeface="Wingdings" charset="0"/>
              <a:buChar char="q"/>
            </a:pPr>
            <a:r>
              <a:rPr lang="pt-BR">
                <a:latin typeface="Tahoma" charset="0"/>
              </a:rPr>
              <a:t>Máscara de olhos</a:t>
            </a:r>
          </a:p>
          <a:p>
            <a:pPr>
              <a:buFont typeface="Wingdings" charset="0"/>
              <a:buChar char="q"/>
            </a:pPr>
            <a:r>
              <a:rPr lang="pt-BR">
                <a:latin typeface="Tahoma" charset="0"/>
              </a:rPr>
              <a:t>CABOS</a:t>
            </a:r>
          </a:p>
          <a:p>
            <a:pPr>
              <a:buFont typeface="Wingdings" charset="0"/>
              <a:buChar char="q"/>
            </a:pPr>
            <a:r>
              <a:rPr lang="pt-BR">
                <a:latin typeface="Tahoma" charset="0"/>
              </a:rPr>
              <a:t>Tapa ouvidos</a:t>
            </a:r>
          </a:p>
          <a:p>
            <a:pPr>
              <a:buFont typeface="Wingdings" charset="0"/>
              <a:buChar char="q"/>
            </a:pPr>
            <a:r>
              <a:rPr lang="pt-BR">
                <a:latin typeface="Tahoma" charset="0"/>
              </a:rPr>
              <a:t>Colchão de ar</a:t>
            </a:r>
          </a:p>
          <a:p>
            <a:pPr>
              <a:buFont typeface="Wingdings" charset="0"/>
              <a:buChar char="q"/>
            </a:pPr>
            <a:r>
              <a:rPr lang="pt-BR">
                <a:latin typeface="Tahoma" charset="0"/>
              </a:rPr>
              <a:t>Cobertores</a:t>
            </a:r>
          </a:p>
          <a:p>
            <a:pPr>
              <a:buFont typeface="Wingdings" charset="0"/>
              <a:buChar char="q"/>
            </a:pPr>
            <a:r>
              <a:rPr lang="pt-BR">
                <a:latin typeface="Tahoma" charset="0"/>
              </a:rPr>
              <a:t>Lanches leves</a:t>
            </a:r>
          </a:p>
          <a:p>
            <a:pPr>
              <a:buFont typeface="Wingdings" charset="0"/>
              <a:buChar char="q"/>
            </a:pPr>
            <a:r>
              <a:rPr lang="pt-BR">
                <a:latin typeface="Tahoma" charset="0"/>
              </a:rPr>
              <a:t>Emuladores</a:t>
            </a:r>
          </a:p>
          <a:p>
            <a:pPr>
              <a:buFont typeface="Wingdings" charset="0"/>
              <a:buChar char="q"/>
            </a:pPr>
            <a:r>
              <a:rPr lang="pt-BR">
                <a:latin typeface="Tahoma" charset="0"/>
              </a:rPr>
              <a:t>Muito papel grande</a:t>
            </a:r>
          </a:p>
          <a:p>
            <a:pPr>
              <a:buFont typeface="Wingdings" charset="0"/>
              <a:buChar char="q"/>
            </a:pPr>
            <a:r>
              <a:rPr lang="pt-BR">
                <a:latin typeface="Tahoma" charset="0"/>
              </a:rPr>
              <a:t>Muitas canetas coloridas</a:t>
            </a:r>
          </a:p>
          <a:p>
            <a:pPr>
              <a:buFont typeface="Wingdings" charset="0"/>
              <a:buChar char="q"/>
            </a:pPr>
            <a:endParaRPr lang="pt-BR">
              <a:latin typeface="Tahoma" charset="0"/>
            </a:endParaRPr>
          </a:p>
        </p:txBody>
      </p:sp>
      <p:sp>
        <p:nvSpPr>
          <p:cNvPr id="4" name="Espaço Reservado para Número de Slide 3"/>
          <p:cNvSpPr>
            <a:spLocks noGrp="1"/>
          </p:cNvSpPr>
          <p:nvPr>
            <p:ph type="sldNum" sz="quarter" idx="10"/>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8194C38-18FC-8E45-882F-E3066B4A5144}" type="slidenum">
              <a:rPr lang="pt-BR">
                <a:solidFill>
                  <a:schemeClr val="accent2"/>
                </a:solidFill>
                <a:latin typeface="Tahoma" charset="0"/>
              </a:rPr>
              <a:pPr eaLnBrk="1" hangingPunct="1"/>
              <a:t>98</a:t>
            </a:fld>
            <a:endParaRPr lang="pt-BR">
              <a:solidFill>
                <a:schemeClr val="accent2"/>
              </a:solidFill>
              <a:latin typeface="Tahoma" charset="0"/>
            </a:endParaRPr>
          </a:p>
        </p:txBody>
      </p:sp>
      <p:sp>
        <p:nvSpPr>
          <p:cNvPr id="5" name="Espaço Reservado para Data 4"/>
          <p:cNvSpPr>
            <a:spLocks noGrp="1"/>
          </p:cNvSpPr>
          <p:nvPr>
            <p:ph type="dt" sz="quarter" idx="11"/>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C67B16E-2D96-694B-92F5-A87C3FEAE5C9}" type="datetime1">
              <a:rPr lang="pt-BR">
                <a:latin typeface="Tahoma" charset="0"/>
              </a:rPr>
              <a:pPr eaLnBrk="1" hangingPunct="1"/>
              <a:t>03/07/13</a:t>
            </a:fld>
            <a:endParaRPr lang="pt-BR">
              <a:latin typeface="Tahoma" charset="0"/>
            </a:endParaRPr>
          </a:p>
        </p:txBody>
      </p:sp>
      <p:sp>
        <p:nvSpPr>
          <p:cNvPr id="6" name="Espaço Reservado para Conteúdo 2"/>
          <p:cNvSpPr txBox="1">
            <a:spLocks/>
          </p:cNvSpPr>
          <p:nvPr/>
        </p:nvSpPr>
        <p:spPr bwMode="auto">
          <a:xfrm>
            <a:off x="5076825" y="1268413"/>
            <a:ext cx="8831263" cy="5357812"/>
          </a:xfrm>
          <a:prstGeom prst="rect">
            <a:avLst/>
          </a:prstGeom>
          <a:noFill/>
          <a:ln w="9525">
            <a:noFill/>
            <a:miter lim="800000"/>
            <a:headEnd/>
            <a:tailEnd/>
          </a:ln>
        </p:spPr>
        <p:txBody>
          <a:bodyPr/>
          <a:lstStyle/>
          <a:p>
            <a:pPr marL="342900" indent="-342900" eaLnBrk="0" hangingPunct="0">
              <a:spcBef>
                <a:spcPct val="20000"/>
              </a:spcBef>
              <a:buClr>
                <a:schemeClr val="tx2"/>
              </a:buClr>
              <a:buSzPct val="80000"/>
              <a:buFont typeface="Wingdings" pitchFamily="2" charset="2"/>
              <a:buChar char="q"/>
              <a:defRPr/>
            </a:pPr>
            <a:r>
              <a:rPr lang="pt-BR" sz="3200" kern="0" dirty="0" err="1">
                <a:latin typeface="+mn-lt"/>
                <a:ea typeface="+mn-ea"/>
                <a:cs typeface="+mn-cs"/>
              </a:rPr>
              <a:t>Checklists</a:t>
            </a:r>
            <a:endParaRPr lang="pt-BR" sz="3200" kern="0" dirty="0">
              <a:latin typeface="+mn-lt"/>
              <a:ea typeface="+mn-ea"/>
              <a:cs typeface="+mn-cs"/>
            </a:endParaRPr>
          </a:p>
          <a:p>
            <a:pPr marL="342900" indent="-342900" eaLnBrk="0" hangingPunct="0">
              <a:spcBef>
                <a:spcPct val="20000"/>
              </a:spcBef>
              <a:buClr>
                <a:schemeClr val="tx2"/>
              </a:buClr>
              <a:buSzPct val="80000"/>
              <a:buFont typeface="Wingdings" pitchFamily="2" charset="2"/>
              <a:buChar char="q"/>
              <a:defRPr/>
            </a:pPr>
            <a:r>
              <a:rPr lang="pt-BR" sz="3200" kern="0" dirty="0">
                <a:latin typeface="+mn-lt"/>
                <a:ea typeface="+mn-ea"/>
                <a:cs typeface="+mn-cs"/>
              </a:rPr>
              <a:t>Uma boa câmera</a:t>
            </a:r>
          </a:p>
          <a:p>
            <a:pPr marL="342900" indent="-342900" eaLnBrk="0" hangingPunct="0">
              <a:spcBef>
                <a:spcPct val="20000"/>
              </a:spcBef>
              <a:buClr>
                <a:schemeClr val="tx2"/>
              </a:buClr>
              <a:buSzPct val="80000"/>
              <a:buFont typeface="Wingdings" pitchFamily="2" charset="2"/>
              <a:buChar char="q"/>
              <a:defRPr/>
            </a:pPr>
            <a:r>
              <a:rPr lang="pt-BR" sz="3200" kern="0" dirty="0">
                <a:latin typeface="+mn-lt"/>
                <a:ea typeface="+mn-ea"/>
                <a:cs typeface="+mn-cs"/>
              </a:rPr>
              <a:t>Caixinha de som</a:t>
            </a:r>
          </a:p>
          <a:p>
            <a:pPr marL="342900" indent="-342900" eaLnBrk="0" hangingPunct="0">
              <a:spcBef>
                <a:spcPct val="20000"/>
              </a:spcBef>
              <a:buClr>
                <a:schemeClr val="tx2"/>
              </a:buClr>
              <a:buSzPct val="80000"/>
              <a:buFont typeface="Wingdings" pitchFamily="2" charset="2"/>
              <a:buChar char="q"/>
              <a:defRPr/>
            </a:pPr>
            <a:r>
              <a:rPr lang="pt-BR" sz="3200" kern="0" dirty="0">
                <a:latin typeface="+mn-lt"/>
                <a:ea typeface="+mn-ea"/>
                <a:cs typeface="+mn-cs"/>
              </a:rPr>
              <a:t>Webcam</a:t>
            </a:r>
          </a:p>
          <a:p>
            <a:pPr marL="342900" indent="-342900" eaLnBrk="0" hangingPunct="0">
              <a:spcBef>
                <a:spcPct val="20000"/>
              </a:spcBef>
              <a:buClr>
                <a:schemeClr val="tx2"/>
              </a:buClr>
              <a:buSzPct val="80000"/>
              <a:buFont typeface="Wingdings" pitchFamily="2" charset="2"/>
              <a:buChar char="q"/>
              <a:defRPr/>
            </a:pPr>
            <a:r>
              <a:rPr lang="pt-BR" sz="3200" kern="0" dirty="0">
                <a:latin typeface="+mn-lt"/>
                <a:ea typeface="+mn-ea"/>
                <a:cs typeface="+mn-cs"/>
              </a:rPr>
              <a:t>Papel quadriculado</a:t>
            </a:r>
          </a:p>
          <a:p>
            <a:pPr marL="342900" indent="-342900" eaLnBrk="0" hangingPunct="0">
              <a:spcBef>
                <a:spcPct val="20000"/>
              </a:spcBef>
              <a:buClr>
                <a:schemeClr val="tx2"/>
              </a:buClr>
              <a:buSzPct val="80000"/>
              <a:buFont typeface="Wingdings" pitchFamily="2" charset="2"/>
              <a:buChar char="q"/>
              <a:defRPr/>
            </a:pPr>
            <a:r>
              <a:rPr lang="pt-BR" sz="3200" kern="0" dirty="0">
                <a:latin typeface="+mn-lt"/>
                <a:ea typeface="+mn-ea"/>
                <a:cs typeface="+mn-cs"/>
              </a:rPr>
              <a:t>Backups</a:t>
            </a:r>
          </a:p>
          <a:p>
            <a:pPr marL="342900" indent="-342900" eaLnBrk="0" hangingPunct="0">
              <a:spcBef>
                <a:spcPct val="20000"/>
              </a:spcBef>
              <a:buClr>
                <a:schemeClr val="tx2"/>
              </a:buClr>
              <a:buSzPct val="80000"/>
              <a:buFont typeface="Wingdings" pitchFamily="2" charset="2"/>
              <a:buChar char="q"/>
              <a:defRPr/>
            </a:pPr>
            <a:r>
              <a:rPr lang="pt-BR" sz="3200" kern="0" dirty="0">
                <a:latin typeface="+mn-lt"/>
                <a:ea typeface="+mn-ea"/>
                <a:cs typeface="+mn-cs"/>
              </a:rPr>
              <a:t>Fone de ouvido</a:t>
            </a:r>
          </a:p>
          <a:p>
            <a:pPr marL="342900" indent="-342900" eaLnBrk="0" hangingPunct="0">
              <a:spcBef>
                <a:spcPct val="20000"/>
              </a:spcBef>
              <a:buClr>
                <a:schemeClr val="tx2"/>
              </a:buClr>
              <a:buSzPct val="80000"/>
              <a:buFont typeface="Wingdings" pitchFamily="2" charset="2"/>
              <a:buChar char="q"/>
              <a:defRPr/>
            </a:pPr>
            <a:r>
              <a:rPr lang="pt-BR" sz="3200" kern="0" dirty="0">
                <a:latin typeface="+mn-lt"/>
                <a:ea typeface="+mn-ea"/>
                <a:cs typeface="+mn-cs"/>
              </a:rPr>
              <a:t>Microfone</a:t>
            </a:r>
          </a:p>
          <a:p>
            <a:pPr marL="342900" indent="-342900" eaLnBrk="0" hangingPunct="0">
              <a:spcBef>
                <a:spcPct val="20000"/>
              </a:spcBef>
              <a:buClr>
                <a:schemeClr val="tx2"/>
              </a:buClr>
              <a:buSzPct val="80000"/>
              <a:buFont typeface="Wingdings" pitchFamily="2" charset="2"/>
              <a:buChar char="q"/>
              <a:defRPr/>
            </a:pPr>
            <a:r>
              <a:rPr lang="pt-BR" sz="3200" kern="0" dirty="0" err="1">
                <a:latin typeface="+mn-lt"/>
                <a:ea typeface="+mn-ea"/>
                <a:cs typeface="+mn-cs"/>
              </a:rPr>
              <a:t>Tablet</a:t>
            </a:r>
            <a:endParaRPr lang="pt-BR" sz="3200" kern="0" dirty="0">
              <a:latin typeface="+mn-lt"/>
              <a:ea typeface="+mn-ea"/>
              <a:cs typeface="+mn-cs"/>
            </a:endParaRPr>
          </a:p>
          <a:p>
            <a:pPr marL="342900" indent="-342900" eaLnBrk="0" hangingPunct="0">
              <a:spcBef>
                <a:spcPct val="20000"/>
              </a:spcBef>
              <a:buClr>
                <a:schemeClr val="tx2"/>
              </a:buClr>
              <a:buSzPct val="80000"/>
              <a:buFont typeface="Wingdings" pitchFamily="2" charset="2"/>
              <a:buChar char="q"/>
              <a:defRPr/>
            </a:pPr>
            <a:endParaRPr lang="pt-BR" sz="3200" kern="0" dirty="0">
              <a:latin typeface="+mn-lt"/>
              <a:ea typeface="+mn-ea"/>
              <a:cs typeface="+mn-cs"/>
            </a:endParaRPr>
          </a:p>
        </p:txBody>
      </p:sp>
    </p:spTree>
    <p:extLst>
      <p:ext uri="{BB962C8B-B14F-4D97-AF65-F5344CB8AC3E}">
        <p14:creationId xmlns:p14="http://schemas.microsoft.com/office/powerpoint/2010/main" val="28644989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0" descr="http://www.igdacuritiba.org/wp-content/uploads/2012/04/igdaCuritiba-header3.png"/>
          <p:cNvPicPr>
            <a:picLocks noChangeAspect="1" noChangeArrowheads="1"/>
          </p:cNvPicPr>
          <p:nvPr/>
        </p:nvPicPr>
        <p:blipFill>
          <a:blip r:embed="rId2"/>
          <a:srcRect/>
          <a:stretch>
            <a:fillRect/>
          </a:stretch>
        </p:blipFill>
        <p:spPr bwMode="auto">
          <a:xfrm>
            <a:off x="0" y="4214818"/>
            <a:ext cx="6201131" cy="1785926"/>
          </a:xfrm>
          <a:prstGeom prst="rect">
            <a:avLst/>
          </a:prstGeom>
          <a:noFill/>
        </p:spPr>
      </p:pic>
      <p:sp>
        <p:nvSpPr>
          <p:cNvPr id="3" name="Retângulo 2"/>
          <p:cNvSpPr/>
          <p:nvPr/>
        </p:nvSpPr>
        <p:spPr>
          <a:xfrm>
            <a:off x="395536" y="3143249"/>
            <a:ext cx="8534182" cy="1261884"/>
          </a:xfrm>
          <a:prstGeom prst="rect">
            <a:avLst/>
          </a:prstGeom>
        </p:spPr>
        <p:txBody>
          <a:bodyPr wrap="square">
            <a:spAutoFit/>
          </a:bodyPr>
          <a:lstStyle/>
          <a:p>
            <a:r>
              <a:rPr lang="pt-BR" sz="4800" b="1"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hlinkClick r:id="rId3"/>
              </a:rPr>
              <a:t>http://www.igdacuritiba.org</a:t>
            </a:r>
            <a:endParaRPr lang="pt-BR" sz="4800" b="1" dirty="0" smtClean="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endParaRPr>
          </a:p>
          <a:p>
            <a:endParaRPr lang="pt-BR" sz="2800" b="1" dirty="0">
              <a:ln w="12700">
                <a:solidFill>
                  <a:schemeClr val="tx2">
                    <a:satMod val="155000"/>
                  </a:schemeClr>
                </a:solidFill>
                <a:prstDash val="solid"/>
              </a:ln>
              <a:solidFill>
                <a:schemeClr val="bg2">
                  <a:alpha val="90000"/>
                </a:schemeClr>
              </a:solidFill>
              <a:effectLst>
                <a:outerShdw blurRad="41275" dist="20320" dir="1800000" algn="tl" rotWithShape="0">
                  <a:srgbClr val="000000">
                    <a:alpha val="40000"/>
                  </a:srgbClr>
                </a:outerShdw>
              </a:effectLst>
              <a:latin typeface="+mj-lt"/>
            </a:endParaRPr>
          </a:p>
        </p:txBody>
      </p:sp>
    </p:spTree>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2153</TotalTime>
  <Words>2229</Words>
  <Application>Microsoft Macintosh PowerPoint</Application>
  <PresentationFormat>On-screen Show (4:3)</PresentationFormat>
  <Paragraphs>344</Paragraphs>
  <Slides>99</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99</vt:i4>
      </vt:variant>
    </vt:vector>
  </HeadingPairs>
  <TitlesOfParts>
    <vt:vector size="101" baseType="lpstr">
      <vt:lpstr>Tema do Office</vt:lpstr>
      <vt:lpstr>Imagem de bitmap</vt:lpstr>
      <vt:lpstr>PowerPoint Presentation</vt:lpstr>
      <vt:lpstr>Apresentação feita em 2/7/2013 na FAU / USP</vt:lpstr>
      <vt:lpstr>Quem sou eu?</vt:lpstr>
      <vt:lpstr>Quem sou eu?</vt:lpstr>
      <vt:lpstr>Quem sou eu?</vt:lpstr>
      <vt:lpstr>Jogos?!</vt:lpstr>
      <vt:lpstr>Jogos?!</vt:lpstr>
      <vt:lpstr>Jogos?!</vt:lpstr>
      <vt:lpstr>Organizador da Global Game Jam Curitiba (2010 – 13)</vt:lpstr>
      <vt:lpstr>Organizador da Global Game Jam Curitiba (2010 – 13)</vt:lpstr>
      <vt:lpstr>Sumário desta apresentação</vt:lpstr>
      <vt:lpstr>Game jams?</vt:lpstr>
      <vt:lpstr>Game Jam = GAME + JAM </vt:lpstr>
      <vt:lpstr>Características de uma game jam</vt:lpstr>
      <vt:lpstr>Características de uma game jam</vt:lpstr>
      <vt:lpstr>Restrições inspiram a criatividade!</vt:lpstr>
      <vt:lpstr>O risco da falta de restrições...</vt:lpstr>
      <vt:lpstr>Quando e Onde?</vt:lpstr>
      <vt:lpstr>PowerPoint Presentation</vt:lpstr>
      <vt:lpstr>PowerPoint Presentation</vt:lpstr>
      <vt:lpstr>PowerPoint Presentation</vt:lpstr>
      <vt:lpstr>PowerPoint Presentation</vt:lpstr>
      <vt:lpstr>História</vt:lpstr>
      <vt:lpstr>Global Game Jam é todo ano!</vt:lpstr>
      <vt:lpstr>Na Global Game Jam a gente se ajuda!</vt:lpstr>
      <vt:lpstr>Global Game Jam é flexível!</vt:lpstr>
      <vt:lpstr>Global Game Jam tem restrições!</vt:lpstr>
      <vt:lpstr>Temas</vt:lpstr>
      <vt:lpstr>Global Game Jam é mundial!</vt:lpstr>
      <vt:lpstr>Global Game Jam</vt:lpstr>
      <vt:lpstr>PowerPoint Presentation</vt:lpstr>
      <vt:lpstr>Mote da  Global Game Jam</vt:lpstr>
      <vt:lpstr>Objetivo da  Global Game Jam</vt:lpstr>
      <vt:lpstr>Competição?</vt:lpstr>
      <vt:lpstr>Download dos jogos</vt:lpstr>
      <vt:lpstr>Tamanho do evento</vt:lpstr>
      <vt:lpstr>Brasil é o 2º país em sedes </vt:lpstr>
      <vt:lpstr>23 sedes no Brasil de diversos tipos</vt:lpstr>
      <vt:lpstr>Curitiba: maior sede do mundo em jogos (50) e em participantes (250)</vt:lpstr>
      <vt:lpstr>Alguns números da sede de Curitiba</vt:lpstr>
      <vt:lpstr>Alguns números da sede de Curitiba</vt:lpstr>
      <vt:lpstr>Alguns números da sede de Curitiba</vt:lpstr>
      <vt:lpstr>Olhe para o seu lado?!</vt:lpstr>
      <vt:lpstr>Regras básicas de uma jam</vt:lpstr>
      <vt:lpstr>Cronograma Sexta-feira</vt:lpstr>
      <vt:lpstr>Cronograma  Sábado</vt:lpstr>
      <vt:lpstr>Cronograma Domingo</vt:lpstr>
      <vt:lpstr>Play Party</vt:lpstr>
      <vt:lpstr>Videos e midia</vt:lpstr>
      <vt:lpstr>Exemplos de jogos desenvolvidos em jams que se tornaram jogos comerciais</vt:lpstr>
      <vt:lpstr>Surgeon Simulator</vt:lpstr>
      <vt:lpstr>Lovers in Dangerous Spacetime</vt:lpstr>
      <vt:lpstr>McPixel</vt:lpstr>
      <vt:lpstr>Mirror Moon</vt:lpstr>
      <vt:lpstr>Mushroom 11</vt:lpstr>
      <vt:lpstr>Tied</vt:lpstr>
      <vt:lpstr>Muitos outros exemplos!</vt:lpstr>
      <vt:lpstr>Exemplos de jogos desenvolvidos em jams que se tornaram indies de sucesso</vt:lpstr>
      <vt:lpstr>Semblante </vt:lpstr>
      <vt:lpstr>Planetary Plan C</vt:lpstr>
      <vt:lpstr>Mnemons</vt:lpstr>
      <vt:lpstr>O que todos estes jogos tem em comum?</vt:lpstr>
      <vt:lpstr>Não são só jogos que tem histórias de sucesso! </vt:lpstr>
      <vt:lpstr>Para que participar? Como justificar a importância do evento? O que a jam traz de benefícios?</vt:lpstr>
      <vt:lpstr>Benefícios para  indivíduos</vt:lpstr>
      <vt:lpstr>Benefícios para equipes </vt:lpstr>
      <vt:lpstr>Benefícios para instituições promotoras</vt:lpstr>
      <vt:lpstr>Interessado em participar?</vt:lpstr>
      <vt:lpstr>Conselho 0 para marinheiro de 1ª viagem: ESCOPO PEQUENO </vt:lpstr>
      <vt:lpstr>Conselho 1 para marinheiro de 1a viagem: Aprenda com a experiência dos outros</vt:lpstr>
      <vt:lpstr>PowerPoint Presentation</vt:lpstr>
      <vt:lpstr>PowerPoint Presentation</vt:lpstr>
      <vt:lpstr>Mais conselhos para sobreviver a uma game jam</vt:lpstr>
      <vt:lpstr>Ferramentas</vt:lpstr>
      <vt:lpstr>Ferramentas de programação que sugiro em uma game jam</vt:lpstr>
      <vt:lpstr>Processing e OpenFrameworks </vt:lpstr>
      <vt:lpstr>FlashPunk e similares: Flixel, Corona SDK, PyGame, Moai…</vt:lpstr>
      <vt:lpstr>Construct 2 e similares: GameMaker, Stencyl, Scratch…  (11)</vt:lpstr>
      <vt:lpstr>Unity e similares: UDK, CryEngine… (12)</vt:lpstr>
      <vt:lpstr>RPG Maker, Twine, etc</vt:lpstr>
      <vt:lpstr>Não existe resposta certa!</vt:lpstr>
      <vt:lpstr>Prepare-se!</vt:lpstr>
      <vt:lpstr>Ferramentas para o artista</vt:lpstr>
      <vt:lpstr>Ferramentas para o game designer</vt:lpstr>
      <vt:lpstr>Ferramentas para som</vt:lpstr>
      <vt:lpstr>Ferramentas “sociais”</vt:lpstr>
      <vt:lpstr>Ferramentas “sociais"</vt:lpstr>
      <vt:lpstr>Conselhos diversos</vt:lpstr>
      <vt:lpstr>Conselhos diversos</vt:lpstr>
      <vt:lpstr>Conselhos diversos</vt:lpstr>
      <vt:lpstr>Obrigado!</vt:lpstr>
      <vt:lpstr>PowerPoint Presentation</vt:lpstr>
      <vt:lpstr>PowerPoint Presentation</vt:lpstr>
      <vt:lpstr>PowerPoint Presentation</vt:lpstr>
      <vt:lpstr>Slides extra, não apresentados, mas úteis para as próximas…</vt:lpstr>
      <vt:lpstr>Interessado em ser sede de uma jam?</vt:lpstr>
      <vt:lpstr>Interessado em patrocinar ou ajudar no evento?</vt:lpstr>
      <vt:lpstr>O que você deve levar na jam?</vt:lpstr>
      <vt:lpstr>PowerPoint Presentation</vt:lpstr>
    </vt:vector>
  </TitlesOfParts>
  <Company>TECPAR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IGDA Curitiba</dc:title>
  <dc:creator>Bruno Campagnolo de Paula</dc:creator>
  <cp:lastModifiedBy>Bruno Campagnolo de Paula</cp:lastModifiedBy>
  <cp:revision>191</cp:revision>
  <dcterms:created xsi:type="dcterms:W3CDTF">2011-10-04T12:42:53Z</dcterms:created>
  <dcterms:modified xsi:type="dcterms:W3CDTF">2013-07-03T04:03:50Z</dcterms:modified>
</cp:coreProperties>
</file>