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81" r:id="rId2"/>
    <p:sldId id="435" r:id="rId3"/>
    <p:sldId id="385" r:id="rId4"/>
    <p:sldId id="282" r:id="rId5"/>
    <p:sldId id="283" r:id="rId6"/>
    <p:sldId id="386" r:id="rId7"/>
    <p:sldId id="358" r:id="rId8"/>
    <p:sldId id="287" r:id="rId9"/>
    <p:sldId id="290" r:id="rId10"/>
    <p:sldId id="292" r:id="rId11"/>
    <p:sldId id="298" r:id="rId12"/>
    <p:sldId id="388" r:id="rId13"/>
    <p:sldId id="389" r:id="rId14"/>
    <p:sldId id="390" r:id="rId15"/>
    <p:sldId id="392" r:id="rId16"/>
    <p:sldId id="397" r:id="rId17"/>
    <p:sldId id="398" r:id="rId18"/>
    <p:sldId id="399" r:id="rId19"/>
    <p:sldId id="402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23" r:id="rId31"/>
    <p:sldId id="415" r:id="rId32"/>
    <p:sldId id="416" r:id="rId33"/>
    <p:sldId id="417" r:id="rId34"/>
    <p:sldId id="418" r:id="rId35"/>
    <p:sldId id="419" r:id="rId36"/>
    <p:sldId id="424" r:id="rId37"/>
    <p:sldId id="422" r:id="rId38"/>
    <p:sldId id="420" r:id="rId39"/>
    <p:sldId id="428" r:id="rId40"/>
    <p:sldId id="427" r:id="rId41"/>
    <p:sldId id="434" r:id="rId42"/>
    <p:sldId id="429" r:id="rId43"/>
    <p:sldId id="430" r:id="rId44"/>
    <p:sldId id="431" r:id="rId45"/>
    <p:sldId id="432" r:id="rId46"/>
    <p:sldId id="433" r:id="rId47"/>
    <p:sldId id="421" r:id="rId48"/>
    <p:sldId id="425" r:id="rId49"/>
    <p:sldId id="426" r:id="rId50"/>
    <p:sldId id="436" r:id="rId51"/>
    <p:sldId id="437" r:id="rId52"/>
    <p:sldId id="442" r:id="rId53"/>
    <p:sldId id="438" r:id="rId54"/>
    <p:sldId id="439" r:id="rId55"/>
    <p:sldId id="440" r:id="rId56"/>
    <p:sldId id="441" r:id="rId57"/>
    <p:sldId id="443" r:id="rId58"/>
    <p:sldId id="379" r:id="rId59"/>
    <p:sldId id="318" r:id="rId6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0160" autoAdjust="0"/>
  </p:normalViewPr>
  <p:slideViewPr>
    <p:cSldViewPr>
      <p:cViewPr>
        <p:scale>
          <a:sx n="55" d="100"/>
          <a:sy n="55" d="100"/>
        </p:scale>
        <p:origin x="-179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AE7932-8A06-4EA8-ACAA-7DB9A4E87FD6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366AAF-AEC8-4A5B-84E2-044F67193B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05349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 imagem de fundo é</a:t>
            </a:r>
            <a:r>
              <a:rPr lang="pt-BR" baseline="0" dirty="0" smtClean="0"/>
              <a:t> retirada do material de </a:t>
            </a:r>
            <a:r>
              <a:rPr lang="pt-BR" baseline="0" dirty="0" err="1" smtClean="0"/>
              <a:t>Annakaisa</a:t>
            </a:r>
            <a:r>
              <a:rPr lang="pt-BR" baseline="0" dirty="0" smtClean="0"/>
              <a:t> </a:t>
            </a:r>
            <a:r>
              <a:rPr lang="pt-BR" baseline="0" dirty="0" err="1" smtClean="0"/>
              <a:t>Kultima</a:t>
            </a:r>
            <a:r>
              <a:rPr lang="pt-BR" baseline="0" dirty="0" smtClean="0"/>
              <a:t>, organizadora da </a:t>
            </a:r>
            <a:r>
              <a:rPr lang="pt-BR" baseline="0" dirty="0" err="1" smtClean="0"/>
              <a:t>Finnish</a:t>
            </a:r>
            <a:r>
              <a:rPr lang="pt-BR" baseline="0" dirty="0" smtClean="0"/>
              <a:t> Game Jam.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366AAF-AEC8-4A5B-84E2-044F67193B0A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Ajuda a representar TUDO que você consegue associar ao tema central de forma que todos participantes da equipe tenham</a:t>
            </a:r>
            <a:r>
              <a:rPr lang="pt-BR" baseline="0" dirty="0" smtClean="0"/>
              <a:t> o mesmo panorama geral sobre o tema.  Depois disso cada participante pode pensar em que ‘faceta’ do tema usar para criar seu jogo.</a:t>
            </a:r>
            <a:br>
              <a:rPr lang="pt-BR" baseline="0" dirty="0" smtClean="0"/>
            </a:br>
            <a:r>
              <a:rPr lang="pt-BR" baseline="0" dirty="0" smtClean="0"/>
              <a:t/>
            </a:r>
            <a:br>
              <a:rPr lang="pt-BR" baseline="0" dirty="0" smtClean="0"/>
            </a:br>
            <a:r>
              <a:rPr lang="pt-BR" baseline="0" dirty="0" smtClean="0"/>
              <a:t>https://www.youtube.com/watch?v=uCR6T1aGiK4    -&gt; vídeo sobre como fazer um mapa mental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E69B1-8D57-45A6-8ED9-2166D4C620D9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1267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 folhas de papel: 6 pessoas, 3</a:t>
            </a:r>
            <a:r>
              <a:rPr lang="pt-BR" baseline="0" dirty="0" smtClean="0"/>
              <a:t> </a:t>
            </a:r>
            <a:r>
              <a:rPr lang="pt-BR" baseline="0" dirty="0" err="1" smtClean="0"/>
              <a:t>idéias</a:t>
            </a:r>
            <a:r>
              <a:rPr lang="pt-BR" baseline="0" dirty="0" smtClean="0"/>
              <a:t>, 5 minutos, </a:t>
            </a:r>
            <a:br>
              <a:rPr lang="pt-BR" baseline="0" dirty="0" smtClean="0"/>
            </a:br>
            <a:r>
              <a:rPr lang="pt-BR" baseline="0" dirty="0" smtClean="0"/>
              <a:t>vídeo sobre o método: https://www.youtube.com/watch?v=Zv-oPlY7xas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E69B1-8D57-45A6-8ED9-2166D4C620D9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6696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366AAF-AEC8-4A5B-84E2-044F67193B0A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dirty="0" smtClean="0"/>
              <a:t>Esta seção </a:t>
            </a:r>
            <a:r>
              <a:rPr lang="pt-BR" dirty="0" smtClean="0"/>
              <a:t>(slides</a:t>
            </a:r>
            <a:r>
              <a:rPr lang="pt-BR" baseline="0" dirty="0" smtClean="0"/>
              <a:t> 12 a 29) </a:t>
            </a:r>
            <a:r>
              <a:rPr lang="pt-BR" dirty="0" smtClean="0"/>
              <a:t>é </a:t>
            </a:r>
            <a:r>
              <a:rPr lang="pt-BR" dirty="0" smtClean="0"/>
              <a:t>baseada em apresentação de </a:t>
            </a:r>
          </a:p>
          <a:p>
            <a:pPr algn="l"/>
            <a:r>
              <a:rPr lang="pt-BR" dirty="0" smtClean="0"/>
              <a:t>Artur </a:t>
            </a:r>
            <a:r>
              <a:rPr lang="pt-BR" dirty="0" err="1" smtClean="0"/>
              <a:t>Mittelbach</a:t>
            </a:r>
            <a:endParaRPr lang="pt-B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366AAF-AEC8-4A5B-84E2-044F67193B0A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0502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Algumas pessoas também usam “Mecânica, Dinâmica, Estética”</a:t>
            </a:r>
            <a:br>
              <a:rPr lang="pt-BR" dirty="0" smtClean="0"/>
            </a:br>
            <a:r>
              <a:rPr lang="pt-BR" dirty="0" smtClean="0"/>
              <a:t>Ver</a:t>
            </a:r>
            <a:r>
              <a:rPr lang="pt-BR" baseline="0" dirty="0" smtClean="0"/>
              <a:t> o modelo MDA de </a:t>
            </a:r>
            <a:r>
              <a:rPr lang="pt-BR" dirty="0" smtClean="0"/>
              <a:t>Robin </a:t>
            </a:r>
            <a:r>
              <a:rPr lang="pt-BR" dirty="0" err="1" smtClean="0"/>
              <a:t>Hunicke</a:t>
            </a:r>
            <a:r>
              <a:rPr lang="pt-BR" dirty="0" smtClean="0"/>
              <a:t>, Marc </a:t>
            </a:r>
            <a:r>
              <a:rPr lang="pt-BR" dirty="0" err="1" smtClean="0"/>
              <a:t>LeBlanc</a:t>
            </a:r>
            <a:r>
              <a:rPr lang="pt-BR" dirty="0" smtClean="0"/>
              <a:t>, Robert </a:t>
            </a:r>
            <a:r>
              <a:rPr lang="pt-BR" dirty="0" err="1" smtClean="0"/>
              <a:t>Zubek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http://www.cs.northwestern.edu/~hunicke/MDA.pdf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E69B1-8D57-45A6-8ED9-2166D4C620D9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00251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E69B1-8D57-45A6-8ED9-2166D4C620D9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4694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Mas já podemos levantar alguns pontos a serem considerados....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E69B1-8D57-45A6-8ED9-2166D4C620D9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22352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http://planetkodu.com/course/2010/03/15/mda-framework/</a:t>
            </a:r>
          </a:p>
          <a:p>
            <a:r>
              <a:rPr lang="pt-BR" dirty="0" smtClean="0"/>
              <a:t>http://www.8kindsoffun.com/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F7A661-4159-4026-A762-39F1137C010E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90820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http://planetkodu.com/course/2010/03/15/mda-framework/</a:t>
            </a:r>
          </a:p>
          <a:p>
            <a:r>
              <a:rPr lang="pt-BR" dirty="0" smtClean="0"/>
              <a:t>http://www.8kindsoffun.com/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F7A661-4159-4026-A762-39F1137C010E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84561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http://www.gamecareerguide.com/features/662/idea_.</a:t>
            </a:r>
            <a:r>
              <a:rPr lang="pt-BR" dirty="0" err="1" smtClean="0"/>
              <a:t>php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557AFF-958E-4A9D-8BB9-2A647FEFC456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1351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DD7A-A2EA-4C6A-AE87-736277E417EF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11188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E090-6553-4A5E-845B-BB4CD57918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B1F8-8EBA-4D6C-98A3-1694A685CF6B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11A24-B01A-461E-A537-B8D834D54E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DCDF7-1FC1-4C78-A752-2A1506C7C433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F873-0E12-4EB7-8A1C-5CFB6A633D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EF7B3-3FD7-4868-ABD3-C831AAAE1356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BCA2-AA37-4C18-8F57-0153E20097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D3EFD-2022-4619-B9B7-9CD90BA21B99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83EBE-1AFA-4340-8367-1B5FA6D7B5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BF6E9-D48A-4166-938F-DDB817FC106C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B81-7108-4BBC-8A32-A3B9D2D389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8448-6DF6-4494-94B4-3EC83823D4CE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9912B-1A8F-422B-BDCE-231251887A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8BDCF-FCB6-4F3E-8A69-FA8F9BAB84D4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1FFD-C6AE-4848-AB72-3363B793DF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C3075-1670-4508-8446-FF63ACED9DCC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A5D52-7B19-4B06-B3FF-5480AA08DC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E2DA1-F473-41B0-81AB-042BF599B506}" type="datetimeFigureOut">
              <a:rPr lang="pt-BR"/>
              <a:pPr>
                <a:defRPr/>
              </a:pPr>
              <a:t>06/07/2013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39938-93A2-4D00-A028-C7CFD1E9AB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2987824" y="332656"/>
            <a:ext cx="56886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251520" y="2492896"/>
            <a:ext cx="8435280" cy="363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BCFE1F-F595-4A75-A912-786C055FBF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4400" b="1" kern="1200" cap="none" spc="0" dirty="0" smtClean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charset="0"/>
          <a:ea typeface="+mn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3200" b="1" kern="1200" cap="none" spc="0" dirty="0" smtClean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charset="0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3200" b="1" kern="1200" cap="none" spc="0" dirty="0" smtClean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charset="0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3200" b="1" kern="1200" cap="none" spc="0" dirty="0" smtClean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charset="0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3200" b="1" kern="1200" cap="none" spc="0" dirty="0" smtClean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charset="0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3200" b="1" kern="1200" cap="none" spc="0" dirty="0" smtClean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2">
              <a:tint val="85000"/>
              <a:satMod val="155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playlist?list=PLRE_rk3IOUextRBUkt6pLgBm0nizESjnl" TargetMode="External"/><Relationship Id="rId2" Type="http://schemas.openxmlformats.org/officeDocument/2006/relationships/hyperlink" Target="http://www.brunocampagnolo.com/log/2013/07/06/microjam-fauus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bcpbcp/sets/7215763447970306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81qunO8e8QA" TargetMode="External"/><Relationship Id="rId2" Type="http://schemas.openxmlformats.org/officeDocument/2006/relationships/hyperlink" Target="http://www.slideshare.net/bcpbcp/aplicando-game-jams-como-exerccio-de-estmulo-para-a-criao-de-jogo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runocampagnolo.com/log/2013/07/03/gamejamusp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scratch.mit.edu/projects/316652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playlist?list=PLRE_rk3IOUextRBUkt6pLgBm0nizESjnl" TargetMode="External"/><Relationship Id="rId2" Type="http://schemas.openxmlformats.org/officeDocument/2006/relationships/hyperlink" Target="http://www.brunocampagnolo.com/log/2013/07/06/microjam-fauus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bcpbcp/sets/72157634479703062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UtsHORyPuvk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45988" y="2525152"/>
            <a:ext cx="899801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b="1" cap="none" spc="0" dirty="0" smtClean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Aplicando Game </a:t>
            </a:r>
            <a:r>
              <a:rPr lang="pt-BR" sz="4000" b="1" cap="none" spc="0" dirty="0" err="1" smtClean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Jams</a:t>
            </a:r>
            <a:r>
              <a:rPr lang="pt-BR" sz="4000" b="1" cap="none" spc="0" dirty="0" smtClean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 como exercício de estímulo para a criação de jogos</a:t>
            </a:r>
            <a:r>
              <a:rPr lang="pt-BR" sz="4000" b="1" dirty="0" smtClean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   </a:t>
            </a:r>
          </a:p>
          <a:p>
            <a:r>
              <a:rPr lang="pt-BR" sz="4000" b="1" cap="none" spc="0" dirty="0" smtClean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DIA 2 – Workshop de prototipação de jogos (“</a:t>
            </a:r>
            <a:r>
              <a:rPr lang="pt-BR" sz="4000" b="1" cap="none" spc="0" dirty="0" err="1" smtClean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microjam</a:t>
            </a:r>
            <a:r>
              <a:rPr lang="pt-BR" sz="4000" b="1" cap="none" spc="0" dirty="0" smtClean="0">
                <a:ln w="254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”)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23528" y="5517232"/>
            <a:ext cx="439678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Bruno </a:t>
            </a:r>
            <a:r>
              <a:rPr lang="pt-BR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Campagnolo</a:t>
            </a:r>
            <a:r>
              <a:rPr lang="pt-BR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de Paula</a:t>
            </a:r>
          </a:p>
          <a:p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PUCPR / TECPAR</a:t>
            </a:r>
          </a:p>
          <a:p>
            <a:r>
              <a:rPr lang="pt-BR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http://ggjcwb.com</a:t>
            </a:r>
          </a:p>
          <a:p>
            <a:endParaRPr lang="pt-BR" sz="2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alpha val="9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Game </a:t>
            </a:r>
            <a:r>
              <a:rPr lang="pt-BR" dirty="0" err="1" smtClean="0"/>
              <a:t>jams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Encontro de </a:t>
            </a:r>
            <a:r>
              <a:rPr lang="pt-BR" dirty="0" smtClean="0">
                <a:solidFill>
                  <a:schemeClr val="accent3"/>
                </a:solidFill>
              </a:rPr>
              <a:t>desenvolvedores</a:t>
            </a:r>
            <a:r>
              <a:rPr lang="pt-BR" dirty="0" smtClean="0"/>
              <a:t> de jogos com o </a:t>
            </a:r>
            <a:r>
              <a:rPr lang="pt-BR" dirty="0" smtClean="0">
                <a:solidFill>
                  <a:schemeClr val="accent3"/>
                </a:solidFill>
              </a:rPr>
              <a:t>objetivo de desenvolver jogos</a:t>
            </a:r>
          </a:p>
          <a:p>
            <a:pPr>
              <a:buNone/>
            </a:pPr>
            <a:r>
              <a:rPr lang="pt-BR" dirty="0" smtClean="0">
                <a:solidFill>
                  <a:schemeClr val="accent3"/>
                </a:solidFill>
              </a:rPr>
              <a:t>Geralmente tem um tema e restrições</a:t>
            </a:r>
          </a:p>
        </p:txBody>
      </p:sp>
      <p:pic>
        <p:nvPicPr>
          <p:cNvPr id="76806" name="Picture 6" descr="http://www.ggjcwb.com/wp-content/uploads/2011/02/5397641394_156b315663-300x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0465">
            <a:off x="127839" y="4772730"/>
            <a:ext cx="2857500" cy="1895476"/>
          </a:xfrm>
          <a:prstGeom prst="rect">
            <a:avLst/>
          </a:prstGeom>
          <a:noFill/>
        </p:spPr>
      </p:pic>
      <p:pic>
        <p:nvPicPr>
          <p:cNvPr id="76808" name="Picture 8" descr="http://www.ggjcwb.com/wp-content/uploads/2011/02/5400305948_06a648405d-300x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4753">
            <a:off x="3190705" y="4178510"/>
            <a:ext cx="2857500" cy="1895476"/>
          </a:xfrm>
          <a:prstGeom prst="rect">
            <a:avLst/>
          </a:prstGeom>
          <a:noFill/>
        </p:spPr>
      </p:pic>
      <p:pic>
        <p:nvPicPr>
          <p:cNvPr id="76810" name="Picture 10" descr="http://www.ggjcwb.com/wp-content/uploads/2011/02/5397044781_28709cbe32-300x1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45004">
            <a:off x="6052727" y="4041308"/>
            <a:ext cx="2857500" cy="1895476"/>
          </a:xfrm>
          <a:prstGeom prst="rect">
            <a:avLst/>
          </a:prstGeom>
          <a:noFill/>
        </p:spPr>
      </p:pic>
      <p:pic>
        <p:nvPicPr>
          <p:cNvPr id="76812" name="Picture 12" descr="8576049198_3db9588b5f_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04735">
            <a:off x="2915816" y="4816689"/>
            <a:ext cx="3096344" cy="2066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Restrições inspiram a criatividade!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492896"/>
            <a:ext cx="6177868" cy="3633267"/>
          </a:xfrm>
        </p:spPr>
        <p:txBody>
          <a:bodyPr/>
          <a:lstStyle/>
          <a:p>
            <a:r>
              <a:rPr lang="en-US" b="0" dirty="0"/>
              <a:t>The enemy of art is the absence of limitations</a:t>
            </a:r>
            <a:endParaRPr lang="en-US" dirty="0"/>
          </a:p>
          <a:p>
            <a:pPr lvl="1"/>
            <a:r>
              <a:rPr smtClean="0"/>
              <a:t>Orson Welles</a:t>
            </a:r>
            <a:endParaRPr lang="pt-BR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271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1" name="Picture 5" descr="http://www.infoescola.com/wp-content/uploads/2012/11/insta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338934"/>
            <a:ext cx="2786082" cy="2090462"/>
          </a:xfrm>
          <a:prstGeom prst="rect">
            <a:avLst/>
          </a:prstGeom>
          <a:noFill/>
        </p:spPr>
      </p:pic>
      <p:pic>
        <p:nvPicPr>
          <p:cNvPr id="86023" name="Picture 7" descr="http://t3.gstatic.com/images?q=tbn:ANd9GcT9l7nUv4H9mTrqZNYfKvkRfDtZhIFzvGwboNIGt9ZLKJFxX6b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4295822"/>
            <a:ext cx="2490764" cy="2490764"/>
          </a:xfrm>
          <a:prstGeom prst="rect">
            <a:avLst/>
          </a:prstGeom>
          <a:noFill/>
        </p:spPr>
      </p:pic>
      <p:pic>
        <p:nvPicPr>
          <p:cNvPr id="86025" name="Picture 9" descr="https://encrypted-tbn1.gstatic.com/images?q=tbn:ANd9GcRv4BdyPKHWa7TidC-I4ZE9jILF79NH-lX3R1HpIxTH5LJ6gCQaM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7155" y="1714488"/>
            <a:ext cx="2371125" cy="2546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286124"/>
            <a:ext cx="7772400" cy="1470025"/>
          </a:xfrm>
        </p:spPr>
        <p:txBody>
          <a:bodyPr/>
          <a:lstStyle/>
          <a:p>
            <a:r>
              <a:rPr lang="pt-BR" dirty="0" smtClean="0"/>
              <a:t>O que faz de um jogo um jogo?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95172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Básica: MDA</a:t>
            </a:r>
            <a:br>
              <a:rPr lang="pt-BR" dirty="0" smtClean="0"/>
            </a:br>
            <a:r>
              <a:rPr lang="pt-BR" dirty="0" smtClean="0"/>
              <a:t>Mecânica, Dinâmica, estética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86375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rtur\Desktop\FiatPix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044" y="1484784"/>
            <a:ext cx="8812956" cy="467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54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87824" y="548680"/>
            <a:ext cx="5688632" cy="1368152"/>
          </a:xfrm>
        </p:spPr>
        <p:txBody>
          <a:bodyPr/>
          <a:lstStyle/>
          <a:p>
            <a:r>
              <a:rPr lang="pt-BR" dirty="0" smtClean="0"/>
              <a:t>Jogo é mais do que apenas o núcleo!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7205" y="1853248"/>
            <a:ext cx="6710921" cy="4597322"/>
          </a:xfrm>
        </p:spPr>
      </p:pic>
    </p:spTree>
    <p:extLst>
      <p:ext uri="{BB962C8B-B14F-4D97-AF65-F5344CB8AC3E}">
        <p14:creationId xmlns:p14="http://schemas.microsoft.com/office/powerpoint/2010/main" xmlns="" val="722380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Modelo de Produção de um jogo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89254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0" y="2133600"/>
            <a:ext cx="9144000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Projeto </a:t>
            </a:r>
            <a:r>
              <a:rPr lang="pt-BR" dirty="0"/>
              <a:t>de </a:t>
            </a:r>
            <a:r>
              <a:rPr lang="pt-BR" dirty="0" smtClean="0"/>
              <a:t>Game Design de um jogo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37252" y="2984768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Idéia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96126" y="4352920"/>
            <a:ext cx="109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Conceito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894928" y="4352920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Implementação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168562" y="3498116"/>
            <a:ext cx="216024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384586" y="3498116"/>
            <a:ext cx="462756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171378" y="3498116"/>
            <a:ext cx="1211430" cy="72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274796" y="3498116"/>
            <a:ext cx="4320480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847342" y="3498116"/>
            <a:ext cx="354744" cy="7200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739330" y="3498116"/>
            <a:ext cx="1026114" cy="3600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396640" y="2847609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 smtClean="0">
                <a:solidFill>
                  <a:srgbClr val="00B050"/>
                </a:solidFill>
              </a:rPr>
              <a:t>Pre-Produção</a:t>
            </a:r>
            <a:r>
              <a:rPr lang="pt-BR" dirty="0" smtClean="0">
                <a:solidFill>
                  <a:srgbClr val="00B050"/>
                </a:solidFill>
              </a:rPr>
              <a:t>/</a:t>
            </a:r>
          </a:p>
          <a:p>
            <a:pPr algn="ctr"/>
            <a:r>
              <a:rPr lang="pt-BR" dirty="0" smtClean="0">
                <a:solidFill>
                  <a:srgbClr val="00B050"/>
                </a:solidFill>
              </a:rPr>
              <a:t>go-no-go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943456" y="4582869"/>
            <a:ext cx="1621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Detalhamento</a:t>
            </a:r>
          </a:p>
          <a:p>
            <a:pPr algn="ctr"/>
            <a:r>
              <a:rPr lang="pt-BR" dirty="0" smtClean="0">
                <a:solidFill>
                  <a:srgbClr val="FFC000"/>
                </a:solidFill>
              </a:rPr>
              <a:t>Prototipagem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976874" y="3498116"/>
            <a:ext cx="3618402" cy="2160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5810252" y="4002172"/>
            <a:ext cx="1792434" cy="216024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4850375" y="2994060"/>
            <a:ext cx="178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rgbClr val="00B0F0"/>
                </a:solidFill>
              </a:rPr>
              <a:t>Balanceamento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089579" y="4362212"/>
            <a:ext cx="1211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 smtClean="0">
                <a:solidFill>
                  <a:srgbClr val="990099"/>
                </a:solidFill>
              </a:rPr>
              <a:t>BugKilling</a:t>
            </a:r>
            <a:endParaRPr lang="pt-BR" dirty="0">
              <a:solidFill>
                <a:srgbClr val="990099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349666" y="3498116"/>
            <a:ext cx="245610" cy="72008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6491755" y="2994060"/>
            <a:ext cx="146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66"/>
                </a:solidFill>
              </a:rPr>
              <a:t>Fechamento</a:t>
            </a:r>
            <a:endParaRPr lang="pt-BR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297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0" y="2133600"/>
            <a:ext cx="9144000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 de Game Design de um </a:t>
            </a:r>
            <a:r>
              <a:rPr lang="pt-BR" dirty="0" smtClean="0"/>
              <a:t>jogo durante uma Jam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13817" y="3632200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Idéia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045127" y="4311134"/>
            <a:ext cx="109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Conceito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774299" y="3604796"/>
            <a:ext cx="216024" cy="7200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876463" y="3604796"/>
            <a:ext cx="113861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015123" y="3604796"/>
            <a:ext cx="476565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977065" y="3604796"/>
            <a:ext cx="34289" cy="7200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3527009" y="3116518"/>
            <a:ext cx="110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rgbClr val="00B050"/>
                </a:solidFill>
              </a:rPr>
              <a:t>go-no-go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946309" y="4457517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rgbClr val="FFFF00"/>
                </a:solidFill>
              </a:rPr>
              <a:t>Detalhamento +</a:t>
            </a:r>
          </a:p>
          <a:p>
            <a:pPr algn="ctr"/>
            <a:r>
              <a:rPr lang="pt-BR" dirty="0" smtClean="0">
                <a:solidFill>
                  <a:srgbClr val="FFFF00"/>
                </a:solidFill>
              </a:rPr>
              <a:t>implementação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212553" y="3604796"/>
            <a:ext cx="279135" cy="2661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4011354" y="4108852"/>
            <a:ext cx="480334" cy="216024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4366320" y="3371990"/>
            <a:ext cx="178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rgbClr val="00B0F0"/>
                </a:solidFill>
              </a:rPr>
              <a:t>Balanceamento</a:t>
            </a:r>
            <a:endParaRPr lang="pt-BR" dirty="0">
              <a:solidFill>
                <a:srgbClr val="00B0F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553266" y="4021864"/>
            <a:ext cx="1211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 smtClean="0">
                <a:solidFill>
                  <a:srgbClr val="990099"/>
                </a:solidFill>
              </a:rPr>
              <a:t>BugKilling</a:t>
            </a:r>
            <a:endParaRPr lang="pt-BR" dirty="0">
              <a:solidFill>
                <a:srgbClr val="990099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89008" y="3604796"/>
            <a:ext cx="34289" cy="72008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4425000" y="3740820"/>
            <a:ext cx="146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rgbClr val="FF0066"/>
                </a:solidFill>
              </a:rPr>
              <a:t>Fechamento</a:t>
            </a:r>
            <a:endParaRPr lang="pt-BR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1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Elementos formais de um jogo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27584" y="2348880"/>
            <a:ext cx="6709906" cy="419548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t-BR" sz="2400" dirty="0" smtClean="0"/>
              <a:t>Jogadores;</a:t>
            </a:r>
            <a:endParaRPr lang="pt-BR" sz="2400" dirty="0"/>
          </a:p>
          <a:p>
            <a:pPr>
              <a:spcBef>
                <a:spcPts val="600"/>
              </a:spcBef>
            </a:pPr>
            <a:r>
              <a:rPr lang="pt-BR" sz="2400" dirty="0" smtClean="0"/>
              <a:t>Objetivos;</a:t>
            </a:r>
            <a:endParaRPr lang="pt-BR" sz="2400" dirty="0"/>
          </a:p>
          <a:p>
            <a:pPr>
              <a:spcBef>
                <a:spcPts val="600"/>
              </a:spcBef>
            </a:pPr>
            <a:r>
              <a:rPr lang="pt-BR" sz="2400" dirty="0"/>
              <a:t>Regras (mecânicas</a:t>
            </a:r>
            <a:r>
              <a:rPr lang="pt-BR" sz="2400" dirty="0" smtClean="0"/>
              <a:t>);</a:t>
            </a:r>
            <a:endParaRPr lang="pt-BR" sz="2400" dirty="0"/>
          </a:p>
          <a:p>
            <a:pPr>
              <a:spcBef>
                <a:spcPts val="600"/>
              </a:spcBef>
            </a:pPr>
            <a:r>
              <a:rPr lang="pt-BR" sz="2400" dirty="0"/>
              <a:t>Recurso (e gerenciamento deles</a:t>
            </a:r>
            <a:r>
              <a:rPr lang="pt-BR" sz="2400" dirty="0" smtClean="0"/>
              <a:t>);</a:t>
            </a:r>
            <a:endParaRPr lang="pt-BR" sz="2400" dirty="0"/>
          </a:p>
          <a:p>
            <a:pPr>
              <a:spcBef>
                <a:spcPts val="600"/>
              </a:spcBef>
            </a:pPr>
            <a:r>
              <a:rPr lang="pt-BR" sz="2400" dirty="0"/>
              <a:t>Estado do </a:t>
            </a:r>
            <a:r>
              <a:rPr lang="pt-BR" sz="2400" dirty="0" smtClean="0"/>
              <a:t>jogo;</a:t>
            </a:r>
            <a:endParaRPr lang="pt-BR" sz="2400" dirty="0"/>
          </a:p>
          <a:p>
            <a:pPr>
              <a:spcBef>
                <a:spcPts val="600"/>
              </a:spcBef>
            </a:pPr>
            <a:r>
              <a:rPr lang="pt-BR" sz="2400" dirty="0" smtClean="0"/>
              <a:t>Informação;</a:t>
            </a:r>
            <a:endParaRPr lang="pt-BR" sz="2400" dirty="0"/>
          </a:p>
          <a:p>
            <a:pPr>
              <a:spcBef>
                <a:spcPts val="600"/>
              </a:spcBef>
            </a:pPr>
            <a:r>
              <a:rPr lang="pt-BR" sz="2400" dirty="0" smtClean="0"/>
              <a:t>Sequenciamento;</a:t>
            </a:r>
            <a:endParaRPr lang="pt-BR" sz="2400" dirty="0"/>
          </a:p>
          <a:p>
            <a:pPr>
              <a:spcBef>
                <a:spcPts val="600"/>
              </a:spcBef>
            </a:pPr>
            <a:r>
              <a:rPr lang="pt-BR" sz="2400" dirty="0"/>
              <a:t>Interação dos </a:t>
            </a:r>
            <a:r>
              <a:rPr lang="pt-BR" sz="2400" dirty="0" smtClean="0"/>
              <a:t>jogadores;</a:t>
            </a:r>
            <a:endParaRPr lang="pt-BR" sz="2400" dirty="0"/>
          </a:p>
          <a:p>
            <a:pPr>
              <a:spcBef>
                <a:spcPts val="600"/>
              </a:spcBef>
            </a:pPr>
            <a:r>
              <a:rPr lang="en-US" sz="2400" dirty="0" err="1"/>
              <a:t>Tema</a:t>
            </a:r>
            <a:r>
              <a:rPr lang="en-US" sz="2400" dirty="0"/>
              <a:t> (</a:t>
            </a:r>
            <a:r>
              <a:rPr lang="en-US" sz="2400" dirty="0" err="1"/>
              <a:t>narrativa</a:t>
            </a:r>
            <a:r>
              <a:rPr lang="en-US" sz="2400" dirty="0"/>
              <a:t>, </a:t>
            </a:r>
            <a:r>
              <a:rPr lang="en-US" sz="2400" dirty="0" err="1"/>
              <a:t>historia</a:t>
            </a:r>
            <a:r>
              <a:rPr lang="en-US" sz="2400" dirty="0"/>
              <a:t> de </a:t>
            </a:r>
            <a:r>
              <a:rPr lang="en-US" sz="2400" dirty="0" err="1"/>
              <a:t>fundo</a:t>
            </a:r>
            <a:r>
              <a:rPr lang="en-US" sz="2400" dirty="0"/>
              <a:t>, etc</a:t>
            </a:r>
            <a:r>
              <a:rPr lang="en-US" sz="2400" dirty="0" smtClean="0"/>
              <a:t>.).</a:t>
            </a:r>
          </a:p>
          <a:p>
            <a:pPr marL="0" indent="0">
              <a:buNone/>
            </a:pPr>
            <a:endParaRPr lang="pt-BR" sz="2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28856">
            <a:off x="6298513" y="1052736"/>
            <a:ext cx="2845487" cy="48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41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Material associado à esta apresentação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b="0" dirty="0" smtClean="0">
              <a:effectLst/>
              <a:hlinkClick r:id="rId2"/>
            </a:endParaRPr>
          </a:p>
          <a:p>
            <a:r>
              <a:rPr lang="pt-BR" b="0" dirty="0" smtClean="0">
                <a:effectLst/>
                <a:hlinkClick r:id="rId2"/>
              </a:rPr>
              <a:t>http</a:t>
            </a:r>
            <a:r>
              <a:rPr lang="pt-BR" b="0" dirty="0">
                <a:effectLst/>
                <a:hlinkClick r:id="rId2"/>
              </a:rPr>
              <a:t>://</a:t>
            </a:r>
            <a:r>
              <a:rPr lang="pt-BR" b="0" dirty="0" smtClean="0">
                <a:effectLst/>
                <a:hlinkClick r:id="rId2"/>
              </a:rPr>
              <a:t>www.brunocampagnolo.com/log/2013/07/06/microjam-fauusp</a:t>
            </a:r>
            <a:endParaRPr lang="pt-BR" b="0" dirty="0" smtClean="0">
              <a:effectLst/>
            </a:endParaRPr>
          </a:p>
          <a:p>
            <a:r>
              <a:rPr lang="pt-BR" dirty="0">
                <a:hlinkClick r:id="rId3"/>
              </a:rPr>
              <a:t>http://</a:t>
            </a:r>
            <a:r>
              <a:rPr lang="pt-BR" dirty="0" smtClean="0">
                <a:hlinkClick r:id="rId3"/>
              </a:rPr>
              <a:t>www.youtube.com/playlist?list=PLRE_rk3IOUextRBUkt6pLgBm0nizESjnl</a:t>
            </a:r>
            <a:endParaRPr lang="pt-BR" dirty="0" smtClean="0"/>
          </a:p>
          <a:p>
            <a:r>
              <a:rPr lang="pt-BR" dirty="0">
                <a:hlinkClick r:id="rId4"/>
              </a:rPr>
              <a:t>http://www.flickr.com/photos/bcpbcp/sets/72157634479703062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552560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C000"/>
                </a:solidFill>
              </a:rPr>
              <a:t>I Have No Words and I Must Design</a:t>
            </a:r>
          </a:p>
          <a:p>
            <a:pPr lvl="1"/>
            <a:r>
              <a:rPr lang="en-US" sz="2400" dirty="0"/>
              <a:t>http://www.costik.com/nowords2002.pdf</a:t>
            </a:r>
          </a:p>
          <a:p>
            <a:r>
              <a:rPr lang="pt-BR" sz="3200" dirty="0">
                <a:solidFill>
                  <a:srgbClr val="FFC000"/>
                </a:solidFill>
              </a:rPr>
              <a:t>Formal Abstract Design Tools</a:t>
            </a:r>
          </a:p>
          <a:p>
            <a:pPr lvl="1"/>
            <a:r>
              <a:rPr lang="pt-BR" sz="2400" dirty="0"/>
              <a:t>http://www.gamasutra.com/view/feature/3357/formal_abstract_design_tools.php</a:t>
            </a:r>
          </a:p>
          <a:p>
            <a:r>
              <a:rPr lang="pt-BR" sz="3200" dirty="0" err="1">
                <a:solidFill>
                  <a:srgbClr val="FFC000"/>
                </a:solidFill>
              </a:rPr>
              <a:t>Understanding</a:t>
            </a:r>
            <a:r>
              <a:rPr lang="pt-BR" sz="3200" dirty="0">
                <a:solidFill>
                  <a:srgbClr val="FFC000"/>
                </a:solidFill>
              </a:rPr>
              <a:t> Games 1-4</a:t>
            </a:r>
          </a:p>
          <a:p>
            <a:pPr lvl="1"/>
            <a:r>
              <a:rPr lang="pt-BR" sz="2400" dirty="0"/>
              <a:t>http://</a:t>
            </a:r>
            <a:r>
              <a:rPr lang="pt-BR" sz="2400" dirty="0" smtClean="0"/>
              <a:t>www.kongregate.com/games/pixelate/understanding-games-episode-1</a:t>
            </a:r>
            <a:endParaRPr lang="pt-BR" sz="2400" dirty="0"/>
          </a:p>
        </p:txBody>
      </p:sp>
      <p:sp>
        <p:nvSpPr>
          <p:cNvPr id="4" name="Espaço Reservado para Conteúdo 4"/>
          <p:cNvSpPr txBox="1">
            <a:spLocks/>
          </p:cNvSpPr>
          <p:nvPr/>
        </p:nvSpPr>
        <p:spPr>
          <a:xfrm>
            <a:off x="373856" y="1988841"/>
            <a:ext cx="5667375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endParaRPr lang="pt-BR" sz="2400" dirty="0" smtClean="0"/>
          </a:p>
          <a:p>
            <a:pPr lvl="1"/>
            <a:endParaRPr lang="pt-BR" sz="3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404664"/>
            <a:ext cx="4563126" cy="2115755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131840" y="1217061"/>
            <a:ext cx="4406286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/>
              <a:t>Links: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6523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Por que jogamos?</a:t>
            </a:r>
            <a:br>
              <a:rPr lang="pt-BR" dirty="0" smtClean="0"/>
            </a:br>
            <a:r>
              <a:rPr lang="pt-BR" dirty="0" smtClean="0"/>
              <a:t>8 tipos de diversão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Marc </a:t>
            </a:r>
            <a:r>
              <a:rPr lang="pt-BR" dirty="0" err="1" smtClean="0"/>
              <a:t>LeBlanc</a:t>
            </a:r>
            <a:r>
              <a:rPr lang="pt-BR" dirty="0" smtClean="0"/>
              <a:t> (</a:t>
            </a:r>
            <a:r>
              <a:rPr lang="pt-BR" dirty="0" err="1" smtClean="0"/>
              <a:t>The</a:t>
            </a:r>
            <a:r>
              <a:rPr lang="pt-BR" dirty="0" smtClean="0"/>
              <a:t> MDA </a:t>
            </a:r>
            <a:r>
              <a:rPr lang="pt-BR" dirty="0" err="1" smtClean="0"/>
              <a:t>guy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0940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Por que jogamos?</a:t>
            </a:r>
            <a:br>
              <a:rPr lang="pt-BR" dirty="0" smtClean="0"/>
            </a:br>
            <a:r>
              <a:rPr lang="pt-BR" dirty="0" smtClean="0"/>
              <a:t>Taxonomia de </a:t>
            </a:r>
            <a:r>
              <a:rPr lang="pt-BR" dirty="0" err="1" smtClean="0"/>
              <a:t>leBlanc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sz="2400" dirty="0"/>
              <a:t>1. </a:t>
            </a:r>
            <a:r>
              <a:rPr lang="pt-BR" sz="2400" dirty="0">
                <a:solidFill>
                  <a:srgbClr val="FFC000"/>
                </a:solidFill>
              </a:rPr>
              <a:t>Sensação</a:t>
            </a:r>
            <a:r>
              <a:rPr lang="pt-BR" sz="2400" dirty="0"/>
              <a:t> - O jogo como provocador direto de prazer estético.</a:t>
            </a:r>
          </a:p>
          <a:p>
            <a:pPr>
              <a:buNone/>
            </a:pPr>
            <a:r>
              <a:rPr lang="pt-BR" sz="2400" dirty="0"/>
              <a:t>2. </a:t>
            </a:r>
            <a:r>
              <a:rPr lang="pt-BR" sz="2400" dirty="0">
                <a:solidFill>
                  <a:srgbClr val="FFC000"/>
                </a:solidFill>
              </a:rPr>
              <a:t>Fantasia</a:t>
            </a:r>
            <a:r>
              <a:rPr lang="pt-BR" sz="2400" dirty="0"/>
              <a:t> - O jogo como faz de conta capaz de criar uma situação ‘fora’ da realidade cotidiana do </a:t>
            </a:r>
            <a:r>
              <a:rPr lang="pt-BR" sz="2400" dirty="0" smtClean="0"/>
              <a:t>jogador, faz-de-conta.</a:t>
            </a:r>
            <a:endParaRPr lang="pt-BR" sz="2400" dirty="0"/>
          </a:p>
          <a:p>
            <a:pPr>
              <a:buNone/>
            </a:pPr>
            <a:r>
              <a:rPr lang="pt-BR" sz="2400" dirty="0"/>
              <a:t>3. </a:t>
            </a:r>
            <a:r>
              <a:rPr lang="pt-BR" sz="2400" dirty="0">
                <a:solidFill>
                  <a:srgbClr val="FFC000"/>
                </a:solidFill>
              </a:rPr>
              <a:t>Narrativa</a:t>
            </a:r>
            <a:r>
              <a:rPr lang="pt-BR" sz="2400" dirty="0"/>
              <a:t> - O jogo como fonte de drama/história, seja ela embutida no jogo ou criada </a:t>
            </a:r>
            <a:r>
              <a:rPr lang="pt-BR" sz="2400" dirty="0" err="1"/>
              <a:t>emergentemente</a:t>
            </a:r>
            <a:r>
              <a:rPr lang="pt-BR" sz="2400" dirty="0"/>
              <a:t> durante a partida.</a:t>
            </a:r>
          </a:p>
          <a:p>
            <a:pPr>
              <a:buNone/>
            </a:pPr>
            <a:r>
              <a:rPr lang="pt-BR" sz="2400" dirty="0"/>
              <a:t>4. </a:t>
            </a:r>
            <a:r>
              <a:rPr lang="pt-BR" sz="2400" dirty="0">
                <a:solidFill>
                  <a:srgbClr val="FFC000"/>
                </a:solidFill>
              </a:rPr>
              <a:t>Desafio/Competição</a:t>
            </a:r>
            <a:r>
              <a:rPr lang="pt-BR" sz="2400" dirty="0"/>
              <a:t> - O jogo como um percurso de obstáculos que coloca o jogador frente a frente com outros jogadores ou contra uma situação adversa específica.</a:t>
            </a:r>
          </a:p>
        </p:txBody>
      </p:sp>
    </p:spTree>
    <p:extLst>
      <p:ext uri="{BB962C8B-B14F-4D97-AF65-F5344CB8AC3E}">
        <p14:creationId xmlns:p14="http://schemas.microsoft.com/office/powerpoint/2010/main" xmlns="" val="41425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Por que jogamos?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sz="2400" dirty="0"/>
              <a:t>5. </a:t>
            </a:r>
            <a:r>
              <a:rPr lang="pt-BR" sz="2400" dirty="0">
                <a:solidFill>
                  <a:srgbClr val="FFC000"/>
                </a:solidFill>
              </a:rPr>
              <a:t>Companheirismo</a:t>
            </a:r>
            <a:r>
              <a:rPr lang="pt-BR" sz="2400" dirty="0"/>
              <a:t> - O jogo como uma rede </a:t>
            </a:r>
            <a:r>
              <a:rPr lang="pt-BR" sz="2400" dirty="0" smtClean="0"/>
              <a:t>social, amizade.</a:t>
            </a:r>
            <a:endParaRPr lang="pt-BR" sz="2400" dirty="0"/>
          </a:p>
          <a:p>
            <a:pPr>
              <a:buNone/>
            </a:pPr>
            <a:r>
              <a:rPr lang="pt-BR" sz="2400" dirty="0"/>
              <a:t>6. </a:t>
            </a:r>
            <a:r>
              <a:rPr lang="pt-BR" sz="2400" dirty="0">
                <a:solidFill>
                  <a:srgbClr val="FFC000"/>
                </a:solidFill>
              </a:rPr>
              <a:t>Descoberta</a:t>
            </a:r>
            <a:r>
              <a:rPr lang="pt-BR" sz="2400" dirty="0"/>
              <a:t> - O jogo como um terreno inexplorado, apelando para o sentimento de curiosidade e exploração dos jogadores. </a:t>
            </a:r>
          </a:p>
          <a:p>
            <a:pPr>
              <a:buNone/>
            </a:pPr>
            <a:r>
              <a:rPr lang="pt-BR" sz="2400" dirty="0"/>
              <a:t>7. </a:t>
            </a:r>
            <a:r>
              <a:rPr lang="pt-BR" sz="2400" dirty="0">
                <a:solidFill>
                  <a:srgbClr val="FFC000"/>
                </a:solidFill>
              </a:rPr>
              <a:t>Expressão</a:t>
            </a:r>
            <a:r>
              <a:rPr lang="pt-BR" sz="2400" dirty="0"/>
              <a:t> - O jogo como forma de auto descoberta e expressão própria</a:t>
            </a:r>
            <a:r>
              <a:rPr lang="pt-BR" sz="2400" dirty="0" smtClean="0"/>
              <a:t>. Caixa de areia.</a:t>
            </a:r>
            <a:endParaRPr lang="pt-BR" sz="2400" dirty="0"/>
          </a:p>
          <a:p>
            <a:pPr>
              <a:buNone/>
            </a:pPr>
            <a:r>
              <a:rPr lang="pt-BR" sz="2400" dirty="0"/>
              <a:t>8. </a:t>
            </a:r>
            <a:r>
              <a:rPr lang="pt-BR" sz="2400" dirty="0">
                <a:solidFill>
                  <a:srgbClr val="FFC000"/>
                </a:solidFill>
              </a:rPr>
              <a:t>Submissão</a:t>
            </a:r>
            <a:r>
              <a:rPr lang="pt-BR" sz="2400" dirty="0"/>
              <a:t> - O jogo como passatempo que demanda atenção ‘pelo bem do próprio jogo’</a:t>
            </a:r>
            <a:r>
              <a:rPr lang="pt-BR" sz="2400" dirty="0" smtClean="0"/>
              <a:t>. Deixar a realidade para trás, passatempo.</a:t>
            </a:r>
            <a:endParaRPr lang="pt-BR" sz="2400" dirty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594664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 onde vem a ideia para um jogo?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Lewis </a:t>
            </a:r>
            <a:r>
              <a:rPr lang="pt-BR" dirty="0" err="1"/>
              <a:t>Pulsipher</a:t>
            </a:r>
            <a:r>
              <a:rPr lang="pt-BR" dirty="0"/>
              <a:t> - </a:t>
            </a:r>
            <a:r>
              <a:rPr lang="pt-BR" dirty="0" err="1"/>
              <a:t>gamecareerguide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874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Criando</a:t>
            </a:r>
            <a:r>
              <a:rPr lang="en-US" dirty="0" smtClean="0"/>
              <a:t> a ideia de um </a:t>
            </a:r>
            <a:r>
              <a:rPr lang="en-US" dirty="0" err="1" smtClean="0"/>
              <a:t>jogo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251520" y="2532037"/>
            <a:ext cx="3816424" cy="3633267"/>
          </a:xfrm>
        </p:spPr>
        <p:txBody>
          <a:bodyPr/>
          <a:lstStyle/>
          <a:p>
            <a:r>
              <a:rPr lang="en-US" sz="2800" dirty="0" err="1"/>
              <a:t>Tema</a:t>
            </a:r>
            <a:r>
              <a:rPr lang="en-US" sz="2800" dirty="0"/>
              <a:t> (</a:t>
            </a:r>
            <a:r>
              <a:rPr lang="en-US" sz="2800" dirty="0" err="1"/>
              <a:t>história</a:t>
            </a:r>
            <a:r>
              <a:rPr lang="en-US" sz="2800" dirty="0"/>
              <a:t>, </a:t>
            </a:r>
            <a:r>
              <a:rPr lang="en-US" sz="2800" dirty="0" err="1"/>
              <a:t>título</a:t>
            </a:r>
            <a:r>
              <a:rPr lang="en-US" sz="2800" dirty="0"/>
              <a:t>, </a:t>
            </a:r>
            <a:r>
              <a:rPr lang="en-US" sz="2800" dirty="0" err="1"/>
              <a:t>imagem</a:t>
            </a:r>
            <a:r>
              <a:rPr lang="en-US" sz="2800" dirty="0" smtClean="0"/>
              <a:t>);</a:t>
            </a:r>
            <a:endParaRPr lang="en-US" sz="2800" dirty="0"/>
          </a:p>
          <a:p>
            <a:r>
              <a:rPr lang="en-US" sz="2800" dirty="0" err="1" smtClean="0"/>
              <a:t>Mecânica</a:t>
            </a:r>
            <a:r>
              <a:rPr lang="en-US" sz="2800" dirty="0" smtClean="0"/>
              <a:t>;</a:t>
            </a:r>
            <a:endParaRPr lang="en-US" sz="2800" dirty="0"/>
          </a:p>
          <a:p>
            <a:r>
              <a:rPr lang="en-US" sz="2800" dirty="0">
                <a:solidFill>
                  <a:srgbClr val="9BBB59"/>
                </a:solidFill>
              </a:rPr>
              <a:t>Um </a:t>
            </a:r>
            <a:r>
              <a:rPr lang="en-US" sz="2800" dirty="0" err="1">
                <a:solidFill>
                  <a:srgbClr val="9BBB59"/>
                </a:solidFill>
              </a:rPr>
              <a:t>jogo</a:t>
            </a:r>
            <a:r>
              <a:rPr lang="en-US" sz="2800" dirty="0">
                <a:solidFill>
                  <a:srgbClr val="9BBB59"/>
                </a:solidFill>
              </a:rPr>
              <a:t> </a:t>
            </a:r>
            <a:r>
              <a:rPr lang="en-US" sz="2800" dirty="0" err="1">
                <a:solidFill>
                  <a:srgbClr val="9BBB59"/>
                </a:solidFill>
              </a:rPr>
              <a:t>em</a:t>
            </a:r>
            <a:r>
              <a:rPr lang="en-US" sz="2800" dirty="0">
                <a:solidFill>
                  <a:srgbClr val="9BBB59"/>
                </a:solidFill>
              </a:rPr>
              <a:t> particular, </a:t>
            </a:r>
            <a:br>
              <a:rPr lang="en-US" sz="2800" dirty="0">
                <a:solidFill>
                  <a:srgbClr val="9BBB59"/>
                </a:solidFill>
              </a:rPr>
            </a:br>
            <a:r>
              <a:rPr lang="en-US" sz="2800" dirty="0" err="1">
                <a:solidFill>
                  <a:srgbClr val="9BBB59"/>
                </a:solidFill>
              </a:rPr>
              <a:t>sistema</a:t>
            </a:r>
            <a:r>
              <a:rPr lang="en-US" sz="2800" dirty="0">
                <a:solidFill>
                  <a:srgbClr val="9BBB59"/>
                </a:solidFill>
              </a:rPr>
              <a:t>, </a:t>
            </a:r>
            <a:r>
              <a:rPr lang="en-US" sz="2800" dirty="0" err="1">
                <a:solidFill>
                  <a:srgbClr val="9BBB59"/>
                </a:solidFill>
              </a:rPr>
              <a:t>ou</a:t>
            </a:r>
            <a:r>
              <a:rPr lang="en-US" sz="2800" dirty="0">
                <a:solidFill>
                  <a:srgbClr val="9BBB59"/>
                </a:solidFill>
              </a:rPr>
              <a:t> </a:t>
            </a:r>
            <a:r>
              <a:rPr lang="en-US" sz="2800" dirty="0" err="1" smtClean="0">
                <a:solidFill>
                  <a:srgbClr val="9BBB59"/>
                </a:solidFill>
              </a:rPr>
              <a:t>genero</a:t>
            </a:r>
            <a:r>
              <a:rPr lang="en-US" sz="2800" dirty="0" smtClean="0">
                <a:solidFill>
                  <a:srgbClr val="9BBB59"/>
                </a:solidFill>
              </a:rPr>
              <a:t> (+ </a:t>
            </a:r>
            <a:r>
              <a:rPr lang="en-US" sz="2800" dirty="0" err="1" smtClean="0">
                <a:solidFill>
                  <a:srgbClr val="9BBB59"/>
                </a:solidFill>
              </a:rPr>
              <a:t>seguro</a:t>
            </a:r>
            <a:r>
              <a:rPr lang="en-US" sz="2800" dirty="0" smtClean="0">
                <a:solidFill>
                  <a:srgbClr val="9BBB59"/>
                </a:solidFill>
              </a:rPr>
              <a:t> </a:t>
            </a:r>
            <a:r>
              <a:rPr lang="en-US" sz="2800" dirty="0" err="1" smtClean="0">
                <a:solidFill>
                  <a:srgbClr val="9BBB59"/>
                </a:solidFill>
              </a:rPr>
              <a:t>em</a:t>
            </a:r>
            <a:r>
              <a:rPr lang="en-US" sz="2800" dirty="0" smtClean="0">
                <a:solidFill>
                  <a:srgbClr val="9BBB59"/>
                </a:solidFill>
              </a:rPr>
              <a:t> jam!)</a:t>
            </a:r>
            <a:r>
              <a:rPr lang="en-US" sz="2800" dirty="0" smtClean="0"/>
              <a:t>;</a:t>
            </a:r>
            <a:endParaRPr lang="en-US" sz="2800" dirty="0"/>
          </a:p>
          <a:p>
            <a:r>
              <a:rPr lang="en-US" sz="2800" dirty="0" err="1" smtClean="0"/>
              <a:t>Componentes</a:t>
            </a:r>
            <a:r>
              <a:rPr lang="en-US" sz="2800" dirty="0" smtClean="0"/>
              <a:t>;</a:t>
            </a:r>
            <a:endParaRPr lang="en-US" sz="2800" dirty="0"/>
          </a:p>
          <a:p>
            <a:r>
              <a:rPr lang="en-US" sz="2800" dirty="0" err="1" smtClean="0"/>
              <a:t>Restrições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026" name="Picture 2" descr="C:\Users\Artur\Desktop\081099_pulsipher_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61037">
            <a:off x="4644008" y="1808038"/>
            <a:ext cx="4082834" cy="4933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76806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Técnicas para criar </a:t>
            </a:r>
            <a:r>
              <a:rPr lang="pt-BR" dirty="0" err="1" smtClean="0"/>
              <a:t>idéias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Muletas mentais para suas ideias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951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“Mas a minha ideia é genial!!”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3200" dirty="0" smtClean="0"/>
              <a:t>As </a:t>
            </a:r>
            <a:r>
              <a:rPr lang="pt-BR" sz="3200" dirty="0"/>
              <a:t>primeiras ideias geralmente são mais obvias, se permita ter várias, depois escolha a mais </a:t>
            </a:r>
            <a:r>
              <a:rPr lang="pt-BR" sz="3200" dirty="0" smtClean="0"/>
              <a:t>adequada;</a:t>
            </a:r>
          </a:p>
          <a:p>
            <a:r>
              <a:rPr lang="pt-BR" sz="3200" dirty="0" smtClean="0"/>
              <a:t>E, se a primeira realmente for a melhor, parabéns, agora você tem mais certeza que ela é a certa;</a:t>
            </a:r>
          </a:p>
          <a:p>
            <a:r>
              <a:rPr lang="pt-BR" dirty="0" smtClean="0"/>
              <a:t>Em </a:t>
            </a:r>
            <a:r>
              <a:rPr lang="pt-BR" dirty="0" err="1" smtClean="0"/>
              <a:t>jams</a:t>
            </a:r>
            <a:r>
              <a:rPr lang="pt-BR" dirty="0" smtClean="0"/>
              <a:t>, jogue fora suas 5 primeiras ideias!</a:t>
            </a:r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xmlns="" val="3285936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Mapa mental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4822">
            <a:off x="2987824" y="1872208"/>
            <a:ext cx="4851016" cy="4653136"/>
          </a:xfrm>
        </p:spPr>
      </p:pic>
    </p:spTree>
    <p:extLst>
      <p:ext uri="{BB962C8B-B14F-4D97-AF65-F5344CB8AC3E}">
        <p14:creationId xmlns:p14="http://schemas.microsoft.com/office/powerpoint/2010/main" xmlns="" val="357037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Método 635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492896"/>
            <a:ext cx="4752528" cy="3633267"/>
          </a:xfrm>
        </p:spPr>
        <p:txBody>
          <a:bodyPr>
            <a:normAutofit fontScale="70000" lnSpcReduction="20000"/>
          </a:bodyPr>
          <a:lstStyle/>
          <a:p>
            <a:r>
              <a:rPr lang="pt-BR" sz="3600" dirty="0" smtClean="0"/>
              <a:t>6 pessoas, 3 </a:t>
            </a:r>
            <a:r>
              <a:rPr lang="pt-BR" sz="3600" dirty="0" err="1" smtClean="0"/>
              <a:t>idéias</a:t>
            </a:r>
            <a:r>
              <a:rPr lang="pt-BR" sz="3600" dirty="0" smtClean="0"/>
              <a:t>, 5 minutos, passa para o próximo;</a:t>
            </a:r>
          </a:p>
          <a:p>
            <a:r>
              <a:rPr lang="pt-BR" sz="3600" dirty="0" smtClean="0"/>
              <a:t>É uma espécie de </a:t>
            </a:r>
            <a:r>
              <a:rPr lang="pt-BR" sz="3600" dirty="0" err="1" smtClean="0"/>
              <a:t>brainstorm</a:t>
            </a:r>
            <a:r>
              <a:rPr lang="pt-BR" sz="3600" dirty="0" smtClean="0"/>
              <a:t> escrito;</a:t>
            </a:r>
          </a:p>
          <a:p>
            <a:r>
              <a:rPr lang="pt-BR" sz="3600" dirty="0" smtClean="0"/>
              <a:t>Uma forma estruturada de gerar ideias;</a:t>
            </a:r>
          </a:p>
          <a:p>
            <a:r>
              <a:rPr lang="pt-BR" sz="3600" dirty="0" smtClean="0"/>
              <a:t>“e se ao invés de a gente ter 1 </a:t>
            </a:r>
            <a:r>
              <a:rPr lang="pt-BR" sz="3600" dirty="0" err="1" smtClean="0"/>
              <a:t>idéia</a:t>
            </a:r>
            <a:r>
              <a:rPr lang="pt-BR" sz="3600" dirty="0" smtClean="0"/>
              <a:t> para o jogo nós tivéssemos 48?!”</a:t>
            </a:r>
            <a:endParaRPr lang="pt-BR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1848">
            <a:off x="4819449" y="2132857"/>
            <a:ext cx="432885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083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620688"/>
            <a:ext cx="5688632" cy="1368152"/>
          </a:xfrm>
        </p:spPr>
        <p:txBody>
          <a:bodyPr/>
          <a:lstStyle/>
          <a:p>
            <a:r>
              <a:rPr lang="en-US" sz="4000" dirty="0" err="1" smtClean="0"/>
              <a:t>Apresentação</a:t>
            </a:r>
            <a:r>
              <a:rPr lang="en-US" sz="4000" dirty="0" smtClean="0"/>
              <a:t> </a:t>
            </a:r>
            <a:r>
              <a:rPr lang="en-US" sz="4000" dirty="0" err="1" smtClean="0"/>
              <a:t>feita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2/7/2013 </a:t>
            </a:r>
            <a:r>
              <a:rPr lang="en-US" sz="4000" dirty="0" err="1" smtClean="0"/>
              <a:t>na</a:t>
            </a:r>
            <a:r>
              <a:rPr lang="en-US" sz="4000" dirty="0" smtClean="0"/>
              <a:t> FAU / USP</a:t>
            </a:r>
            <a:br>
              <a:rPr lang="en-US" sz="4000" dirty="0" smtClean="0"/>
            </a:br>
            <a:r>
              <a:rPr lang="en-US" sz="4000" dirty="0" smtClean="0"/>
              <a:t>DIA </a:t>
            </a:r>
            <a:r>
              <a:rPr lang="en-US" sz="4000" dirty="0" smtClean="0"/>
              <a:t>1 (antes </a:t>
            </a:r>
            <a:r>
              <a:rPr lang="en-US" sz="4000" dirty="0" err="1" smtClean="0"/>
              <a:t>da</a:t>
            </a:r>
            <a:r>
              <a:rPr lang="en-US" sz="4000" dirty="0" smtClean="0"/>
              <a:t> micro jam)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Slides:</a:t>
            </a:r>
          </a:p>
          <a:p>
            <a:pPr lvl="1"/>
            <a:r>
              <a:rPr lang="en-US" sz="2400" dirty="0">
                <a:hlinkClick r:id="rId2"/>
              </a:rPr>
              <a:t>http://www.slideshare.net/bcpbcp/aplicando-game-jams-como-exerccio-de-estmulo-para-a-criao-de-</a:t>
            </a:r>
            <a:r>
              <a:rPr lang="en-US" sz="2400" dirty="0" smtClean="0">
                <a:hlinkClick r:id="rId2"/>
              </a:rPr>
              <a:t>jogos</a:t>
            </a:r>
            <a:endParaRPr lang="en-US" sz="2400" dirty="0"/>
          </a:p>
          <a:p>
            <a:r>
              <a:rPr lang="en-US" sz="2400" dirty="0" err="1" smtClean="0"/>
              <a:t>Vídeo</a:t>
            </a:r>
            <a:r>
              <a:rPr lang="en-US" sz="2400" dirty="0" smtClean="0"/>
              <a:t> </a:t>
            </a:r>
            <a:r>
              <a:rPr lang="en-US" sz="2400" dirty="0" err="1" smtClean="0"/>
              <a:t>associado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</a:t>
            </a:r>
            <a:r>
              <a:rPr lang="en-US" sz="2400" dirty="0" err="1" smtClean="0"/>
              <a:t>apresentação</a:t>
            </a:r>
            <a:r>
              <a:rPr lang="en-US" sz="2400" dirty="0" smtClean="0"/>
              <a:t>:</a:t>
            </a:r>
          </a:p>
          <a:p>
            <a:pPr lvl="1"/>
            <a:r>
              <a:rPr lang="en-US" sz="2400" dirty="0">
                <a:hlinkClick r:id="rId3"/>
              </a:rPr>
              <a:t>http://youtu.be/</a:t>
            </a:r>
            <a:r>
              <a:rPr lang="en-US" sz="2400" dirty="0" smtClean="0">
                <a:hlinkClick r:id="rId3"/>
              </a:rPr>
              <a:t>81qunO8e8QA</a:t>
            </a:r>
            <a:endParaRPr lang="en-US" sz="2400" dirty="0" smtClean="0"/>
          </a:p>
          <a:p>
            <a:r>
              <a:rPr lang="en-US" sz="2400" dirty="0" smtClean="0"/>
              <a:t>Link </a:t>
            </a:r>
            <a:r>
              <a:rPr lang="en-US" sz="2400" dirty="0" err="1" smtClean="0"/>
              <a:t>permanente</a:t>
            </a:r>
            <a:r>
              <a:rPr lang="en-US" sz="2400" dirty="0" smtClean="0"/>
              <a:t> </a:t>
            </a:r>
            <a:r>
              <a:rPr lang="en-US" sz="2400" dirty="0" err="1" smtClean="0"/>
              <a:t>sobre</a:t>
            </a:r>
            <a:r>
              <a:rPr lang="en-US" sz="2400" dirty="0" smtClean="0"/>
              <a:t> a </a:t>
            </a:r>
            <a:r>
              <a:rPr lang="en-US" sz="2400" dirty="0" err="1" smtClean="0"/>
              <a:t>apresentação</a:t>
            </a:r>
            <a:r>
              <a:rPr lang="en-US" sz="2400" dirty="0" smtClean="0"/>
              <a:t>:</a:t>
            </a:r>
          </a:p>
          <a:p>
            <a:pPr lvl="1"/>
            <a:r>
              <a:rPr lang="en-US" sz="2400" dirty="0">
                <a:hlinkClick r:id="rId4"/>
              </a:rPr>
              <a:t>http://www.brunocampagnolo.com/log/2013/07/03/gamejamusp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1134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429000"/>
            <a:ext cx="7772400" cy="1470025"/>
          </a:xfrm>
        </p:spPr>
        <p:txBody>
          <a:bodyPr/>
          <a:lstStyle/>
          <a:p>
            <a:r>
              <a:rPr lang="en-US" dirty="0" err="1" smtClean="0"/>
              <a:t>Criação</a:t>
            </a:r>
            <a:r>
              <a:rPr lang="en-US" dirty="0" smtClean="0"/>
              <a:t> de </a:t>
            </a:r>
            <a:r>
              <a:rPr lang="en-US" dirty="0" err="1" smtClean="0"/>
              <a:t>jogos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minijam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0542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Trabalho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grupo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9BBB59"/>
                </a:solidFill>
              </a:rPr>
              <a:t>2 </a:t>
            </a:r>
            <a:r>
              <a:rPr lang="en-US" dirty="0" err="1" smtClean="0">
                <a:solidFill>
                  <a:srgbClr val="9BBB59"/>
                </a:solidFill>
              </a:rPr>
              <a:t>horas</a:t>
            </a:r>
            <a:endParaRPr lang="en-US" dirty="0">
              <a:solidFill>
                <a:srgbClr val="9BBB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Proposição</a:t>
            </a:r>
            <a:r>
              <a:rPr lang="en-US" dirty="0" smtClean="0"/>
              <a:t> do </a:t>
            </a:r>
            <a:r>
              <a:rPr lang="en-US" dirty="0" err="1" smtClean="0">
                <a:solidFill>
                  <a:srgbClr val="9BBB59"/>
                </a:solidFill>
              </a:rPr>
              <a:t>tema</a:t>
            </a:r>
            <a:r>
              <a:rPr lang="en-US" dirty="0" smtClean="0"/>
              <a:t>;</a:t>
            </a:r>
          </a:p>
          <a:p>
            <a:r>
              <a:rPr lang="en-US" dirty="0" err="1"/>
              <a:t>Divisão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>
                <a:solidFill>
                  <a:srgbClr val="9BBB59"/>
                </a:solidFill>
              </a:rPr>
              <a:t>equipes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Escolha</a:t>
            </a:r>
            <a:r>
              <a:rPr lang="en-US" dirty="0" smtClean="0"/>
              <a:t> da </a:t>
            </a:r>
            <a:r>
              <a:rPr lang="en-US" dirty="0" err="1" smtClean="0">
                <a:solidFill>
                  <a:srgbClr val="9BBB59"/>
                </a:solidFill>
              </a:rPr>
              <a:t>ferramenta</a:t>
            </a:r>
            <a:r>
              <a:rPr lang="en-US" dirty="0" smtClean="0"/>
              <a:t>;</a:t>
            </a:r>
          </a:p>
          <a:p>
            <a:r>
              <a:rPr lang="en-US" dirty="0" smtClean="0"/>
              <a:t>Brainstorming do </a:t>
            </a:r>
            <a:r>
              <a:rPr lang="en-US" dirty="0" err="1" smtClean="0"/>
              <a:t>jogo</a:t>
            </a:r>
            <a:r>
              <a:rPr lang="en-US" dirty="0" smtClean="0"/>
              <a:t>: </a:t>
            </a:r>
            <a:r>
              <a:rPr lang="en-US" dirty="0" err="1" smtClean="0"/>
              <a:t>sugere</a:t>
            </a:r>
            <a:r>
              <a:rPr lang="en-US" dirty="0" smtClean="0"/>
              <a:t>-se 20 </a:t>
            </a:r>
            <a:r>
              <a:rPr lang="en-US" dirty="0" err="1" smtClean="0"/>
              <a:t>minutos</a:t>
            </a:r>
            <a:r>
              <a:rPr lang="en-US" dirty="0" smtClean="0"/>
              <a:t> no </a:t>
            </a:r>
            <a:r>
              <a:rPr lang="en-US" dirty="0" err="1" smtClean="0"/>
              <a:t>máximo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Formalização</a:t>
            </a:r>
            <a:r>
              <a:rPr lang="en-US" dirty="0" smtClean="0"/>
              <a:t> do </a:t>
            </a:r>
            <a:r>
              <a:rPr lang="en-US" dirty="0" err="1" smtClean="0"/>
              <a:t>conceito</a:t>
            </a:r>
            <a:r>
              <a:rPr lang="en-US" dirty="0" smtClean="0"/>
              <a:t>;</a:t>
            </a:r>
            <a:endParaRPr lang="en-US" dirty="0"/>
          </a:p>
          <a:p>
            <a:r>
              <a:rPr lang="en-US" dirty="0" err="1" smtClean="0">
                <a:solidFill>
                  <a:srgbClr val="9BBB59"/>
                </a:solidFill>
              </a:rPr>
              <a:t>Registro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9BBB59"/>
                </a:solidFill>
              </a:rPr>
              <a:t>fotos</a:t>
            </a:r>
            <a:r>
              <a:rPr lang="en-US" dirty="0" smtClean="0"/>
              <a:t>, </a:t>
            </a:r>
            <a:r>
              <a:rPr lang="en-US" dirty="0" err="1" smtClean="0"/>
              <a:t>Chronolapse</a:t>
            </a:r>
            <a:r>
              <a:rPr lang="en-US" dirty="0" smtClean="0"/>
              <a:t>, Twitter, Facebook;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31177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996952"/>
            <a:ext cx="5688632" cy="1368152"/>
          </a:xfrm>
        </p:spPr>
        <p:txBody>
          <a:bodyPr/>
          <a:lstStyle/>
          <a:p>
            <a:r>
              <a:rPr lang="en-US" dirty="0" smtClean="0"/>
              <a:t>E o </a:t>
            </a:r>
            <a:r>
              <a:rPr lang="en-US" dirty="0" err="1" smtClean="0"/>
              <a:t>Tema</a:t>
            </a:r>
            <a:r>
              <a:rPr lang="en-US" dirty="0" smtClean="0"/>
              <a:t> é</a:t>
            </a:r>
            <a:r>
              <a:rPr lang="en-US" dirty="0" smtClean="0"/>
              <a:t>….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accent3"/>
                </a:solidFill>
              </a:rPr>
              <a:t>NUVENS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9121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Divisão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equipes</a:t>
            </a:r>
            <a:r>
              <a:rPr lang="en-US" dirty="0" smtClean="0"/>
              <a:t> e </a:t>
            </a:r>
            <a:r>
              <a:rPr lang="en-US" dirty="0" err="1" smtClean="0"/>
              <a:t>escolha</a:t>
            </a:r>
            <a:r>
              <a:rPr lang="en-US" dirty="0" smtClean="0"/>
              <a:t> das </a:t>
            </a:r>
            <a:r>
              <a:rPr lang="en-US" dirty="0" err="1" smtClean="0"/>
              <a:t>ferramentas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92896"/>
            <a:ext cx="5616624" cy="3633267"/>
          </a:xfrm>
        </p:spPr>
        <p:txBody>
          <a:bodyPr/>
          <a:lstStyle/>
          <a:p>
            <a:r>
              <a:rPr lang="en-US" sz="2800" dirty="0" err="1" smtClean="0"/>
              <a:t>Equipes</a:t>
            </a:r>
            <a:r>
              <a:rPr lang="en-US" sz="2800" dirty="0" smtClean="0"/>
              <a:t> de </a:t>
            </a:r>
            <a:r>
              <a:rPr lang="en-US" sz="2800" dirty="0" smtClean="0">
                <a:solidFill>
                  <a:srgbClr val="9BBB59"/>
                </a:solidFill>
              </a:rPr>
              <a:t>3 a 6 </a:t>
            </a:r>
            <a:r>
              <a:rPr lang="en-US" sz="2800" dirty="0" err="1" smtClean="0">
                <a:solidFill>
                  <a:srgbClr val="9BBB59"/>
                </a:solidFill>
              </a:rPr>
              <a:t>pessoas</a:t>
            </a:r>
            <a:r>
              <a:rPr lang="en-US" sz="2800" dirty="0" smtClean="0"/>
              <a:t>;</a:t>
            </a:r>
          </a:p>
          <a:p>
            <a:r>
              <a:rPr lang="en-US" sz="2800" dirty="0" err="1" smtClean="0"/>
              <a:t>Preferencialmente</a:t>
            </a:r>
            <a:r>
              <a:rPr lang="en-US" sz="2800" dirty="0" smtClean="0"/>
              <a:t> </a:t>
            </a:r>
            <a:r>
              <a:rPr lang="en-US" sz="2800" dirty="0" err="1" smtClean="0"/>
              <a:t>equipe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9BBB59"/>
                </a:solidFill>
              </a:rPr>
              <a:t>multidisciplinar</a:t>
            </a:r>
            <a:r>
              <a:rPr lang="en-US" sz="2800" dirty="0" smtClean="0"/>
              <a:t>;</a:t>
            </a:r>
          </a:p>
          <a:p>
            <a:r>
              <a:rPr lang="en-US" sz="2800" dirty="0" smtClean="0"/>
              <a:t>Use a </a:t>
            </a:r>
            <a:r>
              <a:rPr lang="en-US" sz="2800" dirty="0" err="1" smtClean="0"/>
              <a:t>ferramenta</a:t>
            </a:r>
            <a:r>
              <a:rPr lang="en-US" sz="2800" dirty="0" smtClean="0"/>
              <a:t> / </a:t>
            </a:r>
            <a:r>
              <a:rPr lang="en-US" sz="2800" dirty="0" err="1" smtClean="0"/>
              <a:t>plataforma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você</a:t>
            </a:r>
            <a:r>
              <a:rPr lang="en-US" sz="2800" dirty="0" smtClean="0"/>
              <a:t> </a:t>
            </a:r>
            <a:r>
              <a:rPr lang="en-US" sz="2800" dirty="0" err="1" smtClean="0"/>
              <a:t>já</a:t>
            </a:r>
            <a:r>
              <a:rPr lang="en-US" sz="2800" dirty="0" smtClean="0"/>
              <a:t> </a:t>
            </a:r>
            <a:r>
              <a:rPr lang="en-US" sz="2800" dirty="0" err="1" smtClean="0"/>
              <a:t>conhece</a:t>
            </a:r>
            <a:r>
              <a:rPr lang="en-US" sz="2800" dirty="0" smtClean="0"/>
              <a:t> </a:t>
            </a:r>
            <a:r>
              <a:rPr lang="en-US" sz="2800" dirty="0" err="1" smtClean="0"/>
              <a:t>bem</a:t>
            </a:r>
            <a:r>
              <a:rPr lang="en-US" sz="2800" dirty="0" smtClean="0"/>
              <a:t>! </a:t>
            </a:r>
          </a:p>
          <a:p>
            <a:r>
              <a:rPr lang="en-US" sz="2800" dirty="0" err="1" smtClean="0"/>
              <a:t>Hoje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rgbClr val="9BBB59"/>
                </a:solidFill>
              </a:rPr>
              <a:t>ninguém</a:t>
            </a:r>
            <a:r>
              <a:rPr lang="en-US" sz="2800" dirty="0" smtClean="0">
                <a:solidFill>
                  <a:srgbClr val="9BBB59"/>
                </a:solidFill>
              </a:rPr>
              <a:t> </a:t>
            </a:r>
            <a:r>
              <a:rPr lang="en-US" sz="2800" dirty="0" err="1" smtClean="0">
                <a:solidFill>
                  <a:srgbClr val="9BBB59"/>
                </a:solidFill>
              </a:rPr>
              <a:t>vai</a:t>
            </a:r>
            <a:r>
              <a:rPr lang="en-US" sz="2800" dirty="0" smtClean="0">
                <a:solidFill>
                  <a:srgbClr val="9BBB59"/>
                </a:solidFill>
              </a:rPr>
              <a:t> </a:t>
            </a:r>
            <a:r>
              <a:rPr lang="en-US" sz="2800" dirty="0" err="1" smtClean="0">
                <a:solidFill>
                  <a:srgbClr val="9BBB59"/>
                </a:solidFill>
              </a:rPr>
              <a:t>aprender</a:t>
            </a:r>
            <a:r>
              <a:rPr lang="en-US" sz="2800" dirty="0" smtClean="0">
                <a:solidFill>
                  <a:srgbClr val="9BBB59"/>
                </a:solidFill>
              </a:rPr>
              <a:t> </a:t>
            </a:r>
            <a:r>
              <a:rPr lang="en-US" sz="2800" dirty="0" err="1" smtClean="0">
                <a:solidFill>
                  <a:srgbClr val="9BBB59"/>
                </a:solidFill>
              </a:rPr>
              <a:t>ferramenta</a:t>
            </a:r>
            <a:r>
              <a:rPr lang="en-US" sz="2800" dirty="0" smtClean="0">
                <a:solidFill>
                  <a:srgbClr val="9BBB59"/>
                </a:solidFill>
              </a:rPr>
              <a:t> nova</a:t>
            </a:r>
            <a:r>
              <a:rPr lang="en-US" sz="2800" dirty="0" smtClean="0"/>
              <a:t>;</a:t>
            </a:r>
          </a:p>
          <a:p>
            <a:r>
              <a:rPr lang="en-US" sz="2800" dirty="0" err="1" smtClean="0"/>
              <a:t>Pode</a:t>
            </a:r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até</a:t>
            </a:r>
            <a:r>
              <a:rPr lang="en-US" sz="2800" dirty="0"/>
              <a:t> </a:t>
            </a:r>
            <a:r>
              <a:rPr lang="en-US" sz="2800" dirty="0" smtClean="0"/>
              <a:t>PowerPoint, Scratch, </a:t>
            </a:r>
            <a:r>
              <a:rPr lang="en-US" sz="2800" dirty="0" err="1" smtClean="0"/>
              <a:t>tabuleiro</a:t>
            </a:r>
            <a:r>
              <a:rPr lang="en-US" sz="2800" dirty="0" smtClean="0"/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24863">
            <a:off x="5947562" y="2636912"/>
            <a:ext cx="319603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9941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err="1" smtClean="0"/>
              <a:t>Jogue</a:t>
            </a:r>
            <a:r>
              <a:rPr lang="en-US" sz="4400" dirty="0" smtClean="0"/>
              <a:t> </a:t>
            </a:r>
            <a:r>
              <a:rPr lang="en-US" sz="4400" dirty="0" err="1" smtClean="0"/>
              <a:t>fora</a:t>
            </a:r>
            <a:r>
              <a:rPr lang="en-US" sz="4400" dirty="0" smtClean="0"/>
              <a:t> as </a:t>
            </a:r>
            <a:r>
              <a:rPr lang="en-US" sz="4400" dirty="0" smtClean="0">
                <a:solidFill>
                  <a:srgbClr val="9BBB59"/>
                </a:solidFill>
              </a:rPr>
              <a:t>5 </a:t>
            </a:r>
            <a:r>
              <a:rPr lang="en-US" sz="4400" dirty="0" err="1" smtClean="0">
                <a:solidFill>
                  <a:srgbClr val="9BBB59"/>
                </a:solidFill>
              </a:rPr>
              <a:t>primeiras</a:t>
            </a:r>
            <a:r>
              <a:rPr lang="en-US" sz="4400" dirty="0" smtClean="0">
                <a:solidFill>
                  <a:srgbClr val="9BBB59"/>
                </a:solidFill>
              </a:rPr>
              <a:t> </a:t>
            </a:r>
            <a:r>
              <a:rPr lang="en-US" sz="4400" dirty="0" err="1" smtClean="0">
                <a:solidFill>
                  <a:srgbClr val="9BBB59"/>
                </a:solidFill>
              </a:rPr>
              <a:t>idéias</a:t>
            </a:r>
            <a:r>
              <a:rPr lang="en-US" sz="4400" dirty="0" smtClean="0"/>
              <a:t>;</a:t>
            </a:r>
          </a:p>
          <a:p>
            <a:r>
              <a:rPr lang="en-US" sz="4400" dirty="0" smtClean="0"/>
              <a:t>Use </a:t>
            </a:r>
            <a:r>
              <a:rPr lang="en-US" sz="4400" dirty="0" smtClean="0">
                <a:solidFill>
                  <a:srgbClr val="9BBB59"/>
                </a:solidFill>
              </a:rPr>
              <a:t>635</a:t>
            </a:r>
            <a:r>
              <a:rPr lang="en-US" sz="4400" dirty="0" smtClean="0"/>
              <a:t> </a:t>
            </a:r>
            <a:r>
              <a:rPr lang="en-US" sz="4400" dirty="0" err="1" smtClean="0"/>
              <a:t>ou</a:t>
            </a:r>
            <a:r>
              <a:rPr lang="en-US" sz="4400" dirty="0" smtClean="0"/>
              <a:t> </a:t>
            </a:r>
            <a:r>
              <a:rPr lang="en-US" sz="4400" dirty="0" err="1" smtClean="0"/>
              <a:t>associação</a:t>
            </a:r>
            <a:r>
              <a:rPr lang="en-US" sz="4400" dirty="0" smtClean="0"/>
              <a:t> </a:t>
            </a:r>
            <a:r>
              <a:rPr lang="en-US" sz="4400" dirty="0" err="1" smtClean="0"/>
              <a:t>livre</a:t>
            </a:r>
            <a:r>
              <a:rPr lang="en-US" sz="4400" dirty="0" smtClean="0"/>
              <a:t>;</a:t>
            </a:r>
          </a:p>
          <a:p>
            <a:r>
              <a:rPr lang="en-US" sz="4400" dirty="0" err="1" smtClean="0"/>
              <a:t>Escopo</a:t>
            </a:r>
            <a:r>
              <a:rPr lang="en-US" sz="4400" dirty="0" smtClean="0"/>
              <a:t> </a:t>
            </a:r>
            <a:r>
              <a:rPr lang="en-US" sz="4400" dirty="0" err="1" smtClean="0"/>
              <a:t>bem</a:t>
            </a:r>
            <a:r>
              <a:rPr lang="en-US" sz="4400" dirty="0" smtClean="0"/>
              <a:t> </a:t>
            </a:r>
            <a:r>
              <a:rPr lang="en-US" sz="4400" dirty="0" err="1" smtClean="0"/>
              <a:t>pequeno</a:t>
            </a:r>
            <a:r>
              <a:rPr lang="en-US" sz="4400" dirty="0" smtClean="0"/>
              <a:t>!!!!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3797809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Definição</a:t>
            </a:r>
            <a:r>
              <a:rPr lang="en-US" dirty="0" smtClean="0"/>
              <a:t> do </a:t>
            </a:r>
            <a:r>
              <a:rPr lang="en-US" dirty="0" err="1" smtClean="0"/>
              <a:t>Conceito</a:t>
            </a:r>
            <a:r>
              <a:rPr lang="en-US" dirty="0" smtClean="0"/>
              <a:t> –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simplificado</a:t>
            </a:r>
            <a:r>
              <a:rPr lang="en-US" dirty="0" smtClean="0"/>
              <a:t> – ½ </a:t>
            </a:r>
            <a:r>
              <a:rPr lang="en-US" dirty="0" err="1" smtClean="0"/>
              <a:t>pág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err="1"/>
              <a:t>Objetos</a:t>
            </a:r>
            <a:r>
              <a:rPr lang="en-US" sz="2200" dirty="0"/>
              <a:t> </a:t>
            </a:r>
            <a:r>
              <a:rPr lang="en-US" sz="2200" dirty="0" err="1"/>
              <a:t>controláveis</a:t>
            </a:r>
            <a:r>
              <a:rPr lang="en-US" sz="2200" dirty="0"/>
              <a:t> e </a:t>
            </a:r>
            <a:r>
              <a:rPr lang="en-US" sz="2200" dirty="0" err="1"/>
              <a:t>não-controláveis</a:t>
            </a:r>
            <a:r>
              <a:rPr lang="en-US" sz="2200" dirty="0"/>
              <a:t> (</a:t>
            </a:r>
            <a:r>
              <a:rPr lang="en-US" sz="2200" dirty="0" smtClean="0"/>
              <a:t>PLAYER(S), </a:t>
            </a:r>
            <a:r>
              <a:rPr lang="en-US" sz="2200" dirty="0"/>
              <a:t>INIMIGOS, CENÁRIO)</a:t>
            </a:r>
            <a:r>
              <a:rPr lang="en-US" sz="2200" dirty="0" smtClean="0"/>
              <a:t>;</a:t>
            </a:r>
          </a:p>
          <a:p>
            <a:r>
              <a:rPr lang="en-US" sz="2200" dirty="0" err="1" smtClean="0"/>
              <a:t>Ações</a:t>
            </a:r>
            <a:r>
              <a:rPr lang="en-US" sz="2200" dirty="0" smtClean="0"/>
              <a:t> </a:t>
            </a:r>
            <a:r>
              <a:rPr lang="en-US" sz="2200" dirty="0" err="1" smtClean="0"/>
              <a:t>possíveis</a:t>
            </a:r>
            <a:r>
              <a:rPr lang="en-US" sz="2200" dirty="0" smtClean="0"/>
              <a:t> (VERBO + OBJETO);</a:t>
            </a:r>
          </a:p>
          <a:p>
            <a:r>
              <a:rPr lang="en-US" sz="2200" dirty="0" err="1" smtClean="0"/>
              <a:t>Recursos</a:t>
            </a:r>
            <a:r>
              <a:rPr lang="en-US" sz="2200" dirty="0" smtClean="0"/>
              <a:t> </a:t>
            </a:r>
            <a:r>
              <a:rPr lang="en-US" sz="2200" dirty="0" err="1" smtClean="0"/>
              <a:t>gerados</a:t>
            </a:r>
            <a:r>
              <a:rPr lang="en-US" sz="2200" dirty="0" smtClean="0"/>
              <a:t> e </a:t>
            </a:r>
            <a:r>
              <a:rPr lang="en-US" sz="2200" dirty="0" err="1" smtClean="0"/>
              <a:t>consumidos</a:t>
            </a:r>
            <a:r>
              <a:rPr lang="en-US" sz="2200" dirty="0" smtClean="0"/>
              <a:t> (VIDA, POWERUP);</a:t>
            </a:r>
          </a:p>
          <a:p>
            <a:r>
              <a:rPr lang="en-US" sz="2200" dirty="0" smtClean="0"/>
              <a:t>Estado - </a:t>
            </a:r>
            <a:r>
              <a:rPr lang="en-US" sz="2200" dirty="0" err="1" smtClean="0"/>
              <a:t>Valores</a:t>
            </a:r>
            <a:r>
              <a:rPr lang="en-US" sz="2200" dirty="0" smtClean="0"/>
              <a:t> </a:t>
            </a:r>
            <a:r>
              <a:rPr lang="en-US" sz="2200" dirty="0" err="1" smtClean="0"/>
              <a:t>mensuráveis</a:t>
            </a:r>
            <a:r>
              <a:rPr lang="en-US" sz="2200" dirty="0" smtClean="0"/>
              <a:t> (</a:t>
            </a:r>
            <a:r>
              <a:rPr lang="en-US" sz="2200" dirty="0" err="1" smtClean="0"/>
              <a:t>escores</a:t>
            </a:r>
            <a:r>
              <a:rPr lang="en-US" sz="2200" dirty="0" smtClean="0"/>
              <a:t>, </a:t>
            </a:r>
            <a:r>
              <a:rPr lang="en-US" sz="2200" dirty="0" err="1" smtClean="0"/>
              <a:t>dinheiro</a:t>
            </a:r>
            <a:r>
              <a:rPr lang="en-US" sz="2200" dirty="0" smtClean="0"/>
              <a:t>, </a:t>
            </a:r>
            <a:r>
              <a:rPr lang="en-US" sz="2200" dirty="0" err="1" smtClean="0"/>
              <a:t>posição</a:t>
            </a:r>
            <a:r>
              <a:rPr lang="en-US" sz="2200" dirty="0" smtClean="0"/>
              <a:t>, escudo, </a:t>
            </a:r>
            <a:r>
              <a:rPr lang="en-US" sz="2200" dirty="0" err="1" smtClean="0"/>
              <a:t>etc</a:t>
            </a:r>
            <a:r>
              <a:rPr lang="en-US" sz="2200" dirty="0" smtClean="0"/>
              <a:t>);</a:t>
            </a:r>
          </a:p>
          <a:p>
            <a:r>
              <a:rPr lang="en-US" sz="2200" dirty="0" err="1"/>
              <a:t>Regras</a:t>
            </a:r>
            <a:r>
              <a:rPr lang="en-US" sz="2200" dirty="0"/>
              <a:t> (SE – ENTÃO)</a:t>
            </a:r>
            <a:r>
              <a:rPr lang="en-US" sz="2200" dirty="0" smtClean="0"/>
              <a:t>;</a:t>
            </a:r>
          </a:p>
          <a:p>
            <a:r>
              <a:rPr lang="en-US" sz="2200" dirty="0" err="1" smtClean="0">
                <a:solidFill>
                  <a:schemeClr val="accent3"/>
                </a:solidFill>
              </a:rPr>
              <a:t>Progressão</a:t>
            </a:r>
            <a:r>
              <a:rPr lang="en-US" sz="2200" dirty="0" smtClean="0"/>
              <a:t>: </a:t>
            </a:r>
            <a:r>
              <a:rPr lang="en-US" sz="2200" dirty="0" err="1" smtClean="0"/>
              <a:t>evolução</a:t>
            </a:r>
            <a:r>
              <a:rPr lang="en-US" sz="2200" dirty="0" smtClean="0"/>
              <a:t> com a </a:t>
            </a:r>
            <a:r>
              <a:rPr lang="en-US" sz="2200" dirty="0" err="1" smtClean="0"/>
              <a:t>passagem</a:t>
            </a:r>
            <a:r>
              <a:rPr lang="en-US" sz="2200" dirty="0" smtClean="0"/>
              <a:t> do tempo (</a:t>
            </a:r>
            <a:r>
              <a:rPr lang="en-US" sz="2200" dirty="0" err="1" smtClean="0"/>
              <a:t>fases</a:t>
            </a:r>
            <a:r>
              <a:rPr lang="en-US" sz="2200" dirty="0" smtClean="0"/>
              <a:t>, </a:t>
            </a:r>
            <a:r>
              <a:rPr lang="en-US" sz="2200" dirty="0" err="1" smtClean="0"/>
              <a:t>dificuldade</a:t>
            </a:r>
            <a:r>
              <a:rPr lang="en-US" sz="2200" dirty="0" smtClean="0"/>
              <a:t>, </a:t>
            </a:r>
            <a:r>
              <a:rPr lang="en-US" sz="2200" dirty="0" err="1" smtClean="0"/>
              <a:t>fim</a:t>
            </a:r>
            <a:r>
              <a:rPr lang="en-US" sz="2200" dirty="0" smtClean="0"/>
              <a:t> de </a:t>
            </a:r>
            <a:r>
              <a:rPr lang="en-US" sz="2200" dirty="0" err="1" smtClean="0"/>
              <a:t>jogo</a:t>
            </a:r>
            <a:r>
              <a:rPr lang="en-US" sz="2200" dirty="0" smtClean="0"/>
              <a:t>, </a:t>
            </a:r>
            <a:r>
              <a:rPr lang="en-US" sz="2200" dirty="0" err="1" smtClean="0"/>
              <a:t>etc</a:t>
            </a:r>
            <a:r>
              <a:rPr lang="en-US" sz="2200" dirty="0" smtClean="0"/>
              <a:t>);</a:t>
            </a:r>
          </a:p>
          <a:p>
            <a:r>
              <a:rPr lang="en-US" sz="2200" dirty="0" err="1" smtClean="0"/>
              <a:t>História</a:t>
            </a:r>
            <a:r>
              <a:rPr lang="en-US" sz="2200" dirty="0" smtClean="0"/>
              <a:t> simples;</a:t>
            </a:r>
          </a:p>
          <a:p>
            <a:r>
              <a:rPr lang="en-US" sz="2200" dirty="0" err="1" smtClean="0"/>
              <a:t>Aparência</a:t>
            </a:r>
            <a:r>
              <a:rPr lang="en-US" sz="2200" dirty="0" smtClean="0"/>
              <a:t> do </a:t>
            </a:r>
            <a:r>
              <a:rPr lang="en-US" sz="2200" dirty="0" err="1" smtClean="0"/>
              <a:t>jogo</a:t>
            </a:r>
            <a:r>
              <a:rPr lang="en-US" sz="2200" dirty="0" smtClean="0"/>
              <a:t>.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07933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Definição</a:t>
            </a:r>
            <a:r>
              <a:rPr lang="en-US" sz="4000" dirty="0"/>
              <a:t> do </a:t>
            </a:r>
            <a:r>
              <a:rPr lang="en-US" sz="4000" dirty="0" err="1"/>
              <a:t>Conceito</a:t>
            </a:r>
            <a:r>
              <a:rPr lang="en-US" sz="4000" dirty="0"/>
              <a:t> – </a:t>
            </a:r>
            <a:r>
              <a:rPr lang="en-US" sz="4000" dirty="0" err="1"/>
              <a:t>modelo</a:t>
            </a:r>
            <a:r>
              <a:rPr lang="en-US" sz="4000" dirty="0"/>
              <a:t> </a:t>
            </a:r>
            <a:r>
              <a:rPr lang="en-US" sz="4000" dirty="0" err="1" smtClean="0"/>
              <a:t>simplificado</a:t>
            </a:r>
            <a:r>
              <a:rPr lang="en-US" sz="4000" dirty="0" smtClean="0"/>
              <a:t> – </a:t>
            </a:r>
            <a:r>
              <a:rPr lang="en-US" sz="4000" dirty="0" err="1" smtClean="0"/>
              <a:t>reflexões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err="1" smtClean="0"/>
              <a:t>Por</a:t>
            </a:r>
            <a:r>
              <a:rPr lang="en-US" sz="4000" dirty="0" smtClean="0"/>
              <a:t> </a:t>
            </a:r>
            <a:r>
              <a:rPr lang="en-US" sz="4000" dirty="0" err="1" smtClean="0"/>
              <a:t>que</a:t>
            </a:r>
            <a:r>
              <a:rPr lang="en-US" sz="4000" dirty="0" smtClean="0"/>
              <a:t> </a:t>
            </a:r>
            <a:r>
              <a:rPr lang="en-US" sz="4000" dirty="0" err="1" smtClean="0"/>
              <a:t>jogar</a:t>
            </a:r>
            <a:r>
              <a:rPr lang="en-US" sz="4000" dirty="0" smtClean="0"/>
              <a:t> </a:t>
            </a:r>
            <a:r>
              <a:rPr lang="en-US" sz="4000" dirty="0" err="1" smtClean="0"/>
              <a:t>este</a:t>
            </a:r>
            <a:r>
              <a:rPr lang="en-US" sz="4000" dirty="0" smtClean="0"/>
              <a:t> </a:t>
            </a:r>
            <a:r>
              <a:rPr lang="en-US" sz="4000" dirty="0" err="1" smtClean="0"/>
              <a:t>jogo</a:t>
            </a:r>
            <a:r>
              <a:rPr lang="en-US" sz="4000" dirty="0" smtClean="0"/>
              <a:t>, </a:t>
            </a:r>
            <a:r>
              <a:rPr lang="en-US" sz="4000" dirty="0" err="1" smtClean="0"/>
              <a:t>tipos</a:t>
            </a:r>
            <a:r>
              <a:rPr lang="en-US" sz="4000" dirty="0" smtClean="0"/>
              <a:t> de </a:t>
            </a:r>
            <a:r>
              <a:rPr lang="en-US" sz="4000" dirty="0" err="1" smtClean="0"/>
              <a:t>diversão</a:t>
            </a:r>
            <a:r>
              <a:rPr lang="en-US" sz="4000" dirty="0" smtClean="0"/>
              <a:t> </a:t>
            </a:r>
            <a:r>
              <a:rPr lang="en-US" sz="4000" dirty="0" err="1" smtClean="0"/>
              <a:t>inseridas</a:t>
            </a:r>
            <a:r>
              <a:rPr lang="en-US" sz="4000" dirty="0" smtClean="0"/>
              <a:t> no </a:t>
            </a:r>
            <a:r>
              <a:rPr lang="en-US" sz="4000" dirty="0" err="1" smtClean="0"/>
              <a:t>seu</a:t>
            </a:r>
            <a:r>
              <a:rPr lang="en-US" sz="4000" dirty="0" smtClean="0"/>
              <a:t> </a:t>
            </a:r>
            <a:r>
              <a:rPr lang="en-US" sz="4000" dirty="0" err="1" smtClean="0"/>
              <a:t>jogo</a:t>
            </a:r>
            <a:r>
              <a:rPr lang="en-US" sz="4000" dirty="0" smtClean="0"/>
              <a:t>? </a:t>
            </a:r>
            <a:r>
              <a:rPr lang="en-US" sz="4000" dirty="0" err="1" smtClean="0"/>
              <a:t>Remeter</a:t>
            </a:r>
            <a:r>
              <a:rPr lang="en-US" sz="4000" dirty="0" smtClean="0"/>
              <a:t> </a:t>
            </a:r>
            <a:r>
              <a:rPr lang="en-US" sz="4000" dirty="0" err="1" smtClean="0"/>
              <a:t>à</a:t>
            </a:r>
            <a:r>
              <a:rPr lang="en-US" sz="4000" dirty="0" smtClean="0"/>
              <a:t> </a:t>
            </a:r>
            <a:r>
              <a:rPr lang="en-US" sz="4000" dirty="0" err="1" smtClean="0"/>
              <a:t>taxonomia</a:t>
            </a:r>
            <a:r>
              <a:rPr lang="en-US" sz="4000" dirty="0" smtClean="0"/>
              <a:t> de LeBlanc;</a:t>
            </a:r>
          </a:p>
          <a:p>
            <a:r>
              <a:rPr lang="en-US" sz="4000" dirty="0" err="1" smtClean="0"/>
              <a:t>Qual</a:t>
            </a:r>
            <a:r>
              <a:rPr lang="en-US" sz="4000" dirty="0" smtClean="0"/>
              <a:t> </a:t>
            </a:r>
            <a:r>
              <a:rPr lang="en-US" sz="4000" dirty="0" err="1" smtClean="0"/>
              <a:t>foi</a:t>
            </a:r>
            <a:r>
              <a:rPr lang="en-US" sz="4000" dirty="0" smtClean="0"/>
              <a:t> o </a:t>
            </a:r>
            <a:r>
              <a:rPr lang="en-US" sz="4000" dirty="0" err="1" smtClean="0"/>
              <a:t>ponto</a:t>
            </a:r>
            <a:r>
              <a:rPr lang="en-US" sz="4000" dirty="0" smtClean="0"/>
              <a:t> de </a:t>
            </a:r>
            <a:r>
              <a:rPr lang="en-US" sz="4000" dirty="0" err="1" smtClean="0"/>
              <a:t>partida</a:t>
            </a:r>
            <a:r>
              <a:rPr lang="en-US" sz="4000" dirty="0" smtClean="0"/>
              <a:t> de </a:t>
            </a:r>
            <a:r>
              <a:rPr lang="en-US" sz="4000" dirty="0" err="1" smtClean="0"/>
              <a:t>seu</a:t>
            </a:r>
            <a:r>
              <a:rPr lang="en-US" sz="4000" dirty="0" smtClean="0"/>
              <a:t> </a:t>
            </a:r>
            <a:r>
              <a:rPr lang="en-US" sz="4000" dirty="0" err="1" smtClean="0"/>
              <a:t>conceito</a:t>
            </a:r>
            <a:r>
              <a:rPr lang="en-US" sz="4000" dirty="0" smtClean="0"/>
              <a:t> de </a:t>
            </a:r>
            <a:r>
              <a:rPr lang="en-US" sz="4000" dirty="0" err="1" smtClean="0"/>
              <a:t>jogo</a:t>
            </a:r>
            <a:r>
              <a:rPr lang="en-US" sz="4000" dirty="0" smtClean="0"/>
              <a:t>? </a:t>
            </a:r>
            <a:r>
              <a:rPr lang="en-US" sz="4000" dirty="0" err="1" smtClean="0"/>
              <a:t>Ver</a:t>
            </a:r>
            <a:r>
              <a:rPr lang="en-US" sz="4000" dirty="0" smtClean="0"/>
              <a:t> </a:t>
            </a:r>
            <a:r>
              <a:rPr lang="en-US" sz="4000" dirty="0" err="1" smtClean="0"/>
              <a:t>Pulsipher</a:t>
            </a:r>
            <a:r>
              <a:rPr lang="en-US" sz="4000" dirty="0" smtClean="0"/>
              <a:t>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940550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Faça</a:t>
            </a:r>
            <a:r>
              <a:rPr lang="en-US" dirty="0" smtClean="0"/>
              <a:t> </a:t>
            </a:r>
            <a:r>
              <a:rPr lang="en-US" dirty="0" err="1" smtClean="0"/>
              <a:t>constantemente</a:t>
            </a:r>
            <a:r>
              <a:rPr lang="en-US" dirty="0" smtClean="0"/>
              <a:t> o </a:t>
            </a:r>
            <a:r>
              <a:rPr lang="en-US" dirty="0" err="1" smtClean="0"/>
              <a:t>teste</a:t>
            </a:r>
            <a:r>
              <a:rPr lang="en-US" dirty="0" smtClean="0"/>
              <a:t> do </a:t>
            </a:r>
            <a:r>
              <a:rPr lang="en-US" dirty="0" err="1" smtClean="0"/>
              <a:t>elevador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92896"/>
            <a:ext cx="5976664" cy="363326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Explicar</a:t>
            </a:r>
            <a:r>
              <a:rPr lang="en-US" dirty="0" smtClean="0"/>
              <a:t>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jogo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9BBB59"/>
                </a:solidFill>
              </a:rPr>
              <a:t>menos</a:t>
            </a:r>
            <a:r>
              <a:rPr lang="en-US" dirty="0" smtClean="0">
                <a:solidFill>
                  <a:srgbClr val="9BBB59"/>
                </a:solidFill>
              </a:rPr>
              <a:t> de 30 </a:t>
            </a:r>
            <a:r>
              <a:rPr lang="en-US" dirty="0" err="1" smtClean="0">
                <a:solidFill>
                  <a:srgbClr val="9BBB59"/>
                </a:solidFill>
              </a:rPr>
              <a:t>segundos</a:t>
            </a:r>
            <a:endParaRPr lang="en-US" dirty="0">
              <a:solidFill>
                <a:srgbClr val="9BBB59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73442">
            <a:off x="6160597" y="2047451"/>
            <a:ext cx="2726773" cy="466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3833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3212976"/>
            <a:ext cx="5688632" cy="1368152"/>
          </a:xfrm>
        </p:spPr>
        <p:txBody>
          <a:bodyPr/>
          <a:lstStyle/>
          <a:p>
            <a:r>
              <a:rPr lang="en-US" dirty="0" err="1" smtClean="0"/>
              <a:t>Sugestão</a:t>
            </a:r>
            <a:r>
              <a:rPr lang="en-US" dirty="0" smtClean="0"/>
              <a:t> forte:</a:t>
            </a:r>
            <a:br>
              <a:rPr lang="en-US" dirty="0" smtClean="0"/>
            </a:br>
            <a:r>
              <a:rPr lang="en-US" dirty="0" err="1" smtClean="0"/>
              <a:t>Partir</a:t>
            </a:r>
            <a:r>
              <a:rPr lang="en-US" dirty="0" smtClean="0"/>
              <a:t> de </a:t>
            </a:r>
            <a:r>
              <a:rPr lang="en-US" dirty="0" err="1" smtClean="0">
                <a:solidFill>
                  <a:srgbClr val="9BBB59"/>
                </a:solidFill>
              </a:rPr>
              <a:t>mecânica</a:t>
            </a:r>
            <a:r>
              <a:rPr lang="en-US" dirty="0" smtClean="0">
                <a:solidFill>
                  <a:srgbClr val="9BBB59"/>
                </a:solidFill>
              </a:rPr>
              <a:t> simples</a:t>
            </a:r>
            <a:r>
              <a:rPr lang="en-US" dirty="0" smtClean="0"/>
              <a:t> </a:t>
            </a:r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 smtClean="0"/>
              <a:t>existente</a:t>
            </a:r>
            <a:r>
              <a:rPr lang="en-US" dirty="0" smtClean="0"/>
              <a:t> e </a:t>
            </a:r>
            <a:r>
              <a:rPr lang="en-US" dirty="0" err="1" smtClean="0"/>
              <a:t>fazer</a:t>
            </a:r>
            <a:r>
              <a:rPr lang="en-US" dirty="0" smtClean="0"/>
              <a:t> </a:t>
            </a:r>
            <a:r>
              <a:rPr lang="en-US" dirty="0" err="1" smtClean="0"/>
              <a:t>pequenas</a:t>
            </a:r>
            <a:r>
              <a:rPr lang="en-US" dirty="0" smtClean="0"/>
              <a:t> </a:t>
            </a:r>
            <a:r>
              <a:rPr lang="en-US" dirty="0" err="1" smtClean="0"/>
              <a:t>modificações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0832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Snakes &amp; Ladders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6258">
            <a:off x="2987824" y="1839261"/>
            <a:ext cx="4968552" cy="50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426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Quem sou eu?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Bruno </a:t>
            </a:r>
            <a:r>
              <a:rPr lang="pt-BR" dirty="0" err="1" smtClean="0"/>
              <a:t>Campagnolo</a:t>
            </a:r>
            <a:r>
              <a:rPr lang="pt-BR" dirty="0" smtClean="0"/>
              <a:t> de Paula</a:t>
            </a:r>
          </a:p>
          <a:p>
            <a:r>
              <a:rPr smtClean="0"/>
              <a:t>bruno@globalgamejam.org</a:t>
            </a:r>
            <a:endParaRPr lang="pt-BR" dirty="0" smtClean="0"/>
          </a:p>
          <a:p>
            <a:r>
              <a:rPr lang="pt-BR" dirty="0" smtClean="0"/>
              <a:t>brunodepaula@gmail.com</a:t>
            </a:r>
          </a:p>
          <a:p>
            <a:r>
              <a:rPr lang="pt-BR" dirty="0" smtClean="0"/>
              <a:t>http://www.brunocampagnolo.com/</a:t>
            </a:r>
          </a:p>
          <a:p>
            <a:r>
              <a:rPr lang="pt-BR" dirty="0" smtClean="0"/>
              <a:t>@</a:t>
            </a:r>
            <a:r>
              <a:rPr lang="pt-BR" dirty="0" err="1" smtClean="0"/>
              <a:t>bcp</a:t>
            </a:r>
            <a:r>
              <a:rPr lang="pt-BR" dirty="0" smtClean="0"/>
              <a:t> / @</a:t>
            </a:r>
            <a:r>
              <a:rPr lang="pt-BR" dirty="0" err="1" smtClean="0"/>
              <a:t>ggjpucpr</a:t>
            </a:r>
            <a:endParaRPr lang="pt-BR" dirty="0"/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811189"/>
            <a:ext cx="3801034" cy="197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420888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2517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Jogo de </a:t>
            </a:r>
            <a:r>
              <a:rPr lang="en-US" dirty="0" err="1" smtClean="0"/>
              <a:t>travessia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Frogger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8492">
            <a:off x="2915816" y="1916832"/>
            <a:ext cx="5648052" cy="45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9612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Jogo de </a:t>
            </a:r>
            <a:r>
              <a:rPr lang="en-US" dirty="0" err="1" smtClean="0"/>
              <a:t>tiro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Asteroids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2035">
            <a:off x="1547664" y="2708920"/>
            <a:ext cx="6985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333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Jogo de </a:t>
            </a:r>
            <a:r>
              <a:rPr lang="en-US" dirty="0" err="1" smtClean="0"/>
              <a:t>perseguição</a:t>
            </a:r>
            <a:r>
              <a:rPr lang="en-US" dirty="0" smtClean="0"/>
              <a:t> / </a:t>
            </a:r>
            <a:r>
              <a:rPr lang="en-US" dirty="0" err="1" smtClean="0"/>
              <a:t>fuga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Death Race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596">
            <a:off x="2485641" y="2907193"/>
            <a:ext cx="6120680" cy="45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5763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Pega</a:t>
            </a:r>
            <a:r>
              <a:rPr lang="en-US" dirty="0" smtClean="0"/>
              <a:t> </a:t>
            </a:r>
            <a:r>
              <a:rPr lang="en-US" dirty="0" err="1" smtClean="0"/>
              <a:t>moedas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Kaboom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Exemplo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http://scratch.mit.edu/projects/3166521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9377">
            <a:off x="3707904" y="3493362"/>
            <a:ext cx="4896544" cy="3381786"/>
          </a:xfrm>
          <a:prstGeom prst="rect">
            <a:avLst/>
          </a:prstGeom>
        </p:spPr>
      </p:pic>
      <p:pic>
        <p:nvPicPr>
          <p:cNvPr id="103426" name="Picture 2" descr="http://upload.wikimedia.org/wikipedia/en/6/6d/Kaboom%21_Atari_2600_screenshot1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76300">
            <a:off x="122130" y="3664769"/>
            <a:ext cx="2514600" cy="1943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9607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20460" b="20460"/>
          <a:stretch>
            <a:fillRect/>
          </a:stretch>
        </p:blipFill>
        <p:spPr>
          <a:xfrm>
            <a:off x="323528" y="2564904"/>
            <a:ext cx="8435280" cy="3633267"/>
          </a:xfrm>
        </p:spPr>
      </p:pic>
    </p:spTree>
    <p:extLst>
      <p:ext uri="{BB962C8B-B14F-4D97-AF65-F5344CB8AC3E}">
        <p14:creationId xmlns:p14="http://schemas.microsoft.com/office/powerpoint/2010/main" xmlns="" val="1539151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História</a:t>
            </a:r>
            <a:r>
              <a:rPr lang="en-US" dirty="0" smtClean="0"/>
              <a:t> </a:t>
            </a:r>
            <a:r>
              <a:rPr lang="en-US" dirty="0" err="1" smtClean="0"/>
              <a:t>interativa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820" b="8820"/>
          <a:stretch>
            <a:fillRect/>
          </a:stretch>
        </p:blipFill>
        <p:spPr>
          <a:xfrm rot="832706">
            <a:off x="-180528" y="2924944"/>
            <a:ext cx="5976664" cy="257428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0912">
            <a:off x="5127673" y="1511535"/>
            <a:ext cx="3810000" cy="267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801" y="4106168"/>
            <a:ext cx="4113563" cy="27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4934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Bom</a:t>
            </a:r>
            <a:r>
              <a:rPr lang="en-US" dirty="0" smtClean="0"/>
              <a:t> </a:t>
            </a:r>
            <a:r>
              <a:rPr lang="en-US" dirty="0" err="1" smtClean="0"/>
              <a:t>trabalho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Faça</a:t>
            </a:r>
            <a:r>
              <a:rPr lang="en-US" dirty="0" smtClean="0"/>
              <a:t> o </a:t>
            </a:r>
            <a:r>
              <a:rPr lang="en-US" dirty="0" err="1" smtClean="0">
                <a:solidFill>
                  <a:srgbClr val="9BBB59"/>
                </a:solidFill>
              </a:rPr>
              <a:t>registro</a:t>
            </a:r>
            <a:r>
              <a:rPr lang="en-US" dirty="0" smtClean="0">
                <a:solidFill>
                  <a:srgbClr val="9BBB59"/>
                </a:solidFill>
              </a:rPr>
              <a:t> </a:t>
            </a:r>
            <a:r>
              <a:rPr lang="en-US" dirty="0" err="1" smtClean="0"/>
              <a:t>completo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esqueça</a:t>
            </a:r>
            <a:r>
              <a:rPr lang="en-US" dirty="0" smtClean="0"/>
              <a:t> dos </a:t>
            </a:r>
            <a:r>
              <a:rPr lang="en-US" dirty="0" err="1" smtClean="0"/>
              <a:t>itens</a:t>
            </a:r>
            <a:r>
              <a:rPr lang="en-US" dirty="0" smtClean="0"/>
              <a:t> </a:t>
            </a:r>
            <a:r>
              <a:rPr lang="en-US" dirty="0" err="1" smtClean="0"/>
              <a:t>fora</a:t>
            </a:r>
            <a:r>
              <a:rPr lang="en-US" dirty="0" smtClean="0"/>
              <a:t> do </a:t>
            </a:r>
            <a:r>
              <a:rPr lang="en-US" dirty="0" err="1" smtClean="0"/>
              <a:t>núcleo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915816" y="3574851"/>
            <a:ext cx="4622310" cy="316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20573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Balanceamento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err="1" smtClean="0"/>
              <a:t>Difícil</a:t>
            </a:r>
            <a:r>
              <a:rPr lang="en-US" sz="4400" dirty="0" smtClean="0"/>
              <a:t> de </a:t>
            </a:r>
            <a:r>
              <a:rPr lang="en-US" sz="4400" dirty="0" err="1" smtClean="0"/>
              <a:t>fazer</a:t>
            </a:r>
            <a:r>
              <a:rPr lang="en-US" sz="4400" dirty="0" smtClean="0"/>
              <a:t> </a:t>
            </a:r>
            <a:r>
              <a:rPr lang="en-US" sz="4400" dirty="0" err="1" smtClean="0"/>
              <a:t>hoje</a:t>
            </a:r>
            <a:r>
              <a:rPr lang="en-US" sz="4400" dirty="0" smtClean="0"/>
              <a:t>!</a:t>
            </a:r>
          </a:p>
          <a:p>
            <a:r>
              <a:rPr lang="en-US" sz="4400" dirty="0" smtClean="0"/>
              <a:t>Mas </a:t>
            </a:r>
            <a:r>
              <a:rPr lang="en-US" sz="4400" dirty="0" err="1" smtClean="0"/>
              <a:t>vamos</a:t>
            </a:r>
            <a:r>
              <a:rPr lang="en-US" sz="4400" dirty="0" smtClean="0"/>
              <a:t> </a:t>
            </a:r>
            <a:r>
              <a:rPr lang="en-US" sz="4400" dirty="0" err="1" smtClean="0"/>
              <a:t>pelo</a:t>
            </a:r>
            <a:r>
              <a:rPr lang="en-US" sz="4400" dirty="0" smtClean="0"/>
              <a:t> </a:t>
            </a:r>
            <a:r>
              <a:rPr lang="en-US" sz="4400" dirty="0" err="1" smtClean="0"/>
              <a:t>menos</a:t>
            </a:r>
            <a:r>
              <a:rPr lang="en-US" sz="4400" dirty="0" smtClean="0"/>
              <a:t> </a:t>
            </a:r>
            <a:r>
              <a:rPr lang="en-US" sz="4400" dirty="0" err="1" smtClean="0"/>
              <a:t>fazer</a:t>
            </a:r>
            <a:r>
              <a:rPr lang="en-US" sz="4400" dirty="0" smtClean="0"/>
              <a:t> o </a:t>
            </a:r>
            <a:r>
              <a:rPr lang="en-US" sz="4400" dirty="0" smtClean="0">
                <a:solidFill>
                  <a:srgbClr val="9BBB59"/>
                </a:solidFill>
              </a:rPr>
              <a:t>play test</a:t>
            </a:r>
            <a:r>
              <a:rPr lang="en-US" sz="4400" dirty="0" smtClean="0"/>
              <a:t>!</a:t>
            </a:r>
          </a:p>
          <a:p>
            <a:r>
              <a:rPr lang="en-US" sz="4400" dirty="0" smtClean="0"/>
              <a:t>Saia </a:t>
            </a:r>
            <a:r>
              <a:rPr lang="en-US" sz="4400" dirty="0" err="1" smtClean="0"/>
              <a:t>para</a:t>
            </a:r>
            <a:r>
              <a:rPr lang="en-US" sz="4400" dirty="0" smtClean="0"/>
              <a:t> </a:t>
            </a:r>
            <a:r>
              <a:rPr lang="en-US" sz="4400" dirty="0" err="1" smtClean="0"/>
              <a:t>jogar</a:t>
            </a:r>
            <a:r>
              <a:rPr lang="en-US" sz="4400" dirty="0" smtClean="0"/>
              <a:t> </a:t>
            </a:r>
            <a:r>
              <a:rPr lang="en-US" sz="4400" dirty="0" err="1" smtClean="0"/>
              <a:t>os</a:t>
            </a:r>
            <a:r>
              <a:rPr lang="en-US" sz="4400" dirty="0" smtClean="0"/>
              <a:t> </a:t>
            </a:r>
            <a:r>
              <a:rPr lang="en-US" sz="4400" dirty="0" err="1" smtClean="0"/>
              <a:t>jogos</a:t>
            </a:r>
            <a:r>
              <a:rPr lang="en-US" sz="4400" dirty="0" smtClean="0"/>
              <a:t> das </a:t>
            </a:r>
            <a:r>
              <a:rPr lang="en-US" sz="4400" dirty="0" err="1" smtClean="0"/>
              <a:t>outras</a:t>
            </a:r>
            <a:r>
              <a:rPr lang="en-US" sz="4400" dirty="0" smtClean="0"/>
              <a:t> </a:t>
            </a:r>
            <a:r>
              <a:rPr lang="en-US" sz="4400" dirty="0" err="1" smtClean="0"/>
              <a:t>equipes</a:t>
            </a:r>
            <a:r>
              <a:rPr lang="en-US" sz="4400" dirty="0" smtClean="0"/>
              <a:t> e </a:t>
            </a:r>
            <a:r>
              <a:rPr lang="en-US" sz="4400" dirty="0" err="1" smtClean="0"/>
              <a:t>dar</a:t>
            </a:r>
            <a:r>
              <a:rPr lang="en-US" sz="4400" dirty="0" smtClean="0"/>
              <a:t> feedback.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210008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Apresentação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rgbClr val="9BBB59"/>
                </a:solidFill>
              </a:rPr>
              <a:t>3</a:t>
            </a:r>
            <a:r>
              <a:rPr lang="en-US" sz="5400" dirty="0" smtClean="0"/>
              <a:t> </a:t>
            </a:r>
            <a:r>
              <a:rPr lang="en-US" sz="5400" dirty="0" err="1" smtClean="0"/>
              <a:t>minutos</a:t>
            </a:r>
            <a:r>
              <a:rPr lang="en-US" sz="5400" dirty="0" smtClean="0"/>
              <a:t> </a:t>
            </a:r>
            <a:r>
              <a:rPr lang="en-US" sz="5400" dirty="0" err="1" smtClean="0"/>
              <a:t>para</a:t>
            </a:r>
            <a:r>
              <a:rPr lang="en-US" sz="5400" dirty="0" smtClean="0"/>
              <a:t> </a:t>
            </a:r>
            <a:r>
              <a:rPr lang="en-US" sz="5400" dirty="0" err="1" smtClean="0"/>
              <a:t>cada</a:t>
            </a:r>
            <a:r>
              <a:rPr lang="en-US" sz="5400" dirty="0" smtClean="0"/>
              <a:t> </a:t>
            </a:r>
            <a:r>
              <a:rPr lang="en-US" sz="5400" dirty="0" err="1" smtClean="0"/>
              <a:t>equipe</a:t>
            </a:r>
            <a:r>
              <a:rPr lang="en-US" sz="5400" dirty="0" smtClean="0"/>
              <a:t>;</a:t>
            </a:r>
          </a:p>
          <a:p>
            <a:r>
              <a:rPr lang="en-US" sz="5400" dirty="0" err="1" smtClean="0"/>
              <a:t>Explique</a:t>
            </a:r>
            <a:r>
              <a:rPr lang="en-US" sz="5400" dirty="0" smtClean="0"/>
              <a:t> </a:t>
            </a:r>
            <a:r>
              <a:rPr lang="en-US" sz="5400" dirty="0" err="1" smtClean="0"/>
              <a:t>seu</a:t>
            </a:r>
            <a:r>
              <a:rPr lang="en-US" sz="5400" dirty="0" smtClean="0"/>
              <a:t> </a:t>
            </a:r>
            <a:r>
              <a:rPr lang="en-US" sz="5400" dirty="0" err="1" smtClean="0"/>
              <a:t>jogo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60612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Quem sou eu?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571744"/>
            <a:ext cx="30289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571744"/>
            <a:ext cx="437232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547600" y="4587968"/>
            <a:ext cx="13477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dirty="0">
                <a:solidFill>
                  <a:schemeClr val="accent2"/>
                </a:solidFill>
              </a:rPr>
              <a:t>C</a:t>
            </a:r>
            <a:r>
              <a:rPr lang="pt-BR" sz="1400" dirty="0"/>
              <a:t>entro de </a:t>
            </a:r>
          </a:p>
          <a:p>
            <a:r>
              <a:rPr lang="pt-BR" sz="1400" dirty="0">
                <a:solidFill>
                  <a:schemeClr val="accent2"/>
                </a:solidFill>
              </a:rPr>
              <a:t>E</a:t>
            </a:r>
            <a:r>
              <a:rPr lang="pt-BR" sz="1400" dirty="0"/>
              <a:t>ngenharia de</a:t>
            </a:r>
          </a:p>
          <a:p>
            <a:r>
              <a:rPr lang="pt-BR" sz="1400" dirty="0">
                <a:solidFill>
                  <a:schemeClr val="accent2"/>
                </a:solidFill>
              </a:rPr>
              <a:t>S</a:t>
            </a:r>
            <a:r>
              <a:rPr lang="pt-BR" sz="1400" dirty="0"/>
              <a:t>istemas </a:t>
            </a:r>
          </a:p>
          <a:p>
            <a:r>
              <a:rPr lang="pt-BR" sz="1400" dirty="0">
                <a:solidFill>
                  <a:schemeClr val="accent2"/>
                </a:solidFill>
              </a:rPr>
              <a:t>I</a:t>
            </a:r>
            <a:r>
              <a:rPr lang="pt-BR" sz="1400" dirty="0"/>
              <a:t>nteligentes</a:t>
            </a:r>
            <a:endParaRPr lang="en-US" sz="1400" dirty="0"/>
          </a:p>
        </p:txBody>
      </p:sp>
      <p:graphicFrame>
        <p:nvGraphicFramePr>
          <p:cNvPr id="7" name="Object 13"/>
          <p:cNvGraphicFramePr>
            <a:graphicFrameLocks noChangeAspect="1"/>
          </p:cNvGraphicFramePr>
          <p:nvPr/>
        </p:nvGraphicFramePr>
        <p:xfrm>
          <a:off x="5619608" y="3435840"/>
          <a:ext cx="1536700" cy="1216025"/>
        </p:xfrm>
        <a:graphic>
          <a:graphicData uri="http://schemas.openxmlformats.org/presentationml/2006/ole">
            <p:oleObj spid="_x0000_s69730" name="Imagem de bitmap" r:id="rId5" imgW="1881905" imgH="1440305" progId="PBrush">
              <p:embed/>
            </p:oleObj>
          </a:graphicData>
        </a:graphic>
      </p:graphicFrame>
      <p:pic>
        <p:nvPicPr>
          <p:cNvPr id="69662" name="Picture 30" descr="http://www.igdacuritiba.org/wp-content/uploads/2012/04/igdaCuritiba-header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857736"/>
            <a:ext cx="6945359" cy="2000264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5013176"/>
            <a:ext cx="1499622" cy="162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</a:t>
            </a:r>
            <a:br>
              <a:rPr lang="pt-BR" dirty="0" smtClean="0"/>
            </a:br>
            <a:r>
              <a:rPr lang="pt-BR" dirty="0" smtClean="0"/>
              <a:t>(atualizado após o evento)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pt-BR" dirty="0"/>
              <a:t>21 participantes</a:t>
            </a:r>
            <a:r>
              <a:rPr lang="pt-BR" dirty="0" smtClean="0"/>
              <a:t>;</a:t>
            </a:r>
          </a:p>
          <a:p>
            <a:r>
              <a:rPr lang="pt-BR" dirty="0" smtClean="0"/>
              <a:t>6 jogos desenvolvidos;</a:t>
            </a:r>
          </a:p>
          <a:p>
            <a:pPr lvl="1"/>
            <a:r>
              <a:rPr lang="pt-BR" dirty="0" smtClean="0"/>
              <a:t>3 de tabuleiro;</a:t>
            </a:r>
          </a:p>
          <a:p>
            <a:pPr lvl="1"/>
            <a:r>
              <a:rPr lang="pt-BR" dirty="0" smtClean="0"/>
              <a:t>3 jogos digitais (Java, </a:t>
            </a:r>
            <a:r>
              <a:rPr lang="pt-BR" dirty="0" err="1" smtClean="0"/>
              <a:t>Construct</a:t>
            </a:r>
            <a:r>
              <a:rPr lang="pt-BR" dirty="0" smtClean="0"/>
              <a:t> 2, </a:t>
            </a:r>
            <a:r>
              <a:rPr lang="pt-BR" dirty="0" err="1" smtClean="0"/>
              <a:t>GameMaker</a:t>
            </a:r>
            <a:r>
              <a:rPr lang="pt-BR" dirty="0" smtClean="0"/>
              <a:t>);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70171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Registro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(atualizado após o evento)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b="0" dirty="0">
                <a:effectLst/>
                <a:hlinkClick r:id="rId2"/>
              </a:rPr>
              <a:t>http://www.brunocampagnolo.com/log/2013/07/06/microjam-fauusp</a:t>
            </a:r>
            <a:endParaRPr lang="pt-BR" sz="2800" b="0" dirty="0">
              <a:effectLst/>
            </a:endParaRPr>
          </a:p>
          <a:p>
            <a:r>
              <a:rPr lang="pt-BR" sz="2800" dirty="0">
                <a:hlinkClick r:id="rId3"/>
              </a:rPr>
              <a:t>http://www.youtube.com/playlist?list=PLRE_rk3IOUextRBUkt6pLgBm0nizESjnl</a:t>
            </a:r>
            <a:endParaRPr lang="pt-BR" sz="2800" dirty="0"/>
          </a:p>
          <a:p>
            <a:r>
              <a:rPr lang="pt-BR" sz="2800" dirty="0">
                <a:hlinkClick r:id="rId4"/>
              </a:rPr>
              <a:t>http://www.flickr.com/photos/bcpbcp/sets/72157634479703062</a:t>
            </a:r>
            <a:endParaRPr lang="pt-BR" sz="2800" dirty="0"/>
          </a:p>
          <a:p>
            <a:r>
              <a:rPr lang="pt-BR" sz="2800" dirty="0" smtClean="0"/>
              <a:t>Nos próximos slides algumas fotos selecionadas, </a:t>
            </a:r>
            <a:r>
              <a:rPr lang="pt-BR" sz="2800" dirty="0" err="1" smtClean="0"/>
              <a:t>videos</a:t>
            </a:r>
            <a:r>
              <a:rPr lang="pt-BR" sz="2800" dirty="0" smtClean="0"/>
              <a:t> sobre os jogos no link acima.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2928191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farm4.staticflickr.com/3737/9219501478_2fd8bce5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9497"/>
            <a:ext cx="9104671" cy="682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2572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farm3.staticflickr.com/2865/9216742965_3da3145f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37651">
            <a:off x="155575" y="692696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://farm4.staticflickr.com/3789/9204318707_ac5fe626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41910">
            <a:off x="4616953" y="-26406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http://farm4.staticflickr.com/3732/9207105928_309bdac0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2412">
            <a:off x="153821" y="328612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http://farm3.staticflickr.com/2862/9207109906_5833e6e8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4112">
            <a:off x="4931907" y="327000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1259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farm8.staticflickr.com/7302/9204333773_c82c11cb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7956">
            <a:off x="-244319" y="42036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http://farm8.staticflickr.com/7372/9207120542_5257864f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46339">
            <a:off x="4381500" y="42036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http://farm8.staticflickr.com/7300/9204343861_9b7521ee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8886">
            <a:off x="-33901" y="386104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http://farm8.staticflickr.com/7373/9207130764_5475989c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06763">
            <a:off x="4618838" y="3572401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0068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farm6.staticflickr.com/5526/9204354553_33d790a0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2251">
            <a:off x="-26069" y="7143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http://farm6.staticflickr.com/5510/9204401229_084af9f8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91083">
            <a:off x="4716016" y="38684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http://farm6.staticflickr.com/5444/9219506344_5cee838e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1711">
            <a:off x="-231623" y="328612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://farm4.staticflickr.com/3749/9219505772_de9d93648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2714" name="Picture 10" descr="http://farm4.staticflickr.com/3749/9219505772_de9d93648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2384">
            <a:off x="4067943" y="3246091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06296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farm8.staticflickr.com/7402/9219508054_22cd6ab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10558">
            <a:off x="177200" y="195512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http://farm4.staticflickr.com/3717/9204546575_9ce2c30b7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0062">
            <a:off x="4381500" y="-34321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http://farm8.staticflickr.com/7339/9204647713_63e479cd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32638">
            <a:off x="250057" y="3067550"/>
            <a:ext cx="47625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http://farm6.staticflickr.com/5485/9207491104_5f4972c7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7915">
            <a:off x="4609611" y="3493462"/>
            <a:ext cx="47625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2950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farm4.staticflickr.com/3681/9208093280_ae57f9f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0203">
            <a:off x="143378" y="1961329"/>
            <a:ext cx="47625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http://farm3.staticflickr.com/2856/9208253882_24c82ba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9779">
            <a:off x="4077820" y="1630103"/>
            <a:ext cx="47625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35165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Obrigado!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err="1" smtClean="0"/>
              <a:t>Divirta</a:t>
            </a:r>
            <a:r>
              <a:rPr lang="en-US" sz="4000" dirty="0" smtClean="0"/>
              <a:t>-se!</a:t>
            </a:r>
          </a:p>
          <a:p>
            <a:pPr marL="0" indent="0">
              <a:buNone/>
            </a:pPr>
            <a:r>
              <a:rPr lang="en-US" sz="4000" dirty="0" err="1" smtClean="0">
                <a:solidFill>
                  <a:srgbClr val="9BBB59"/>
                </a:solidFill>
              </a:rPr>
              <a:t>Participe</a:t>
            </a:r>
            <a:r>
              <a:rPr lang="en-US" sz="4000" dirty="0" smtClean="0">
                <a:solidFill>
                  <a:srgbClr val="9BBB59"/>
                </a:solidFill>
              </a:rPr>
              <a:t> de </a:t>
            </a:r>
            <a:r>
              <a:rPr lang="en-US" sz="4000" dirty="0" err="1" smtClean="0">
                <a:solidFill>
                  <a:srgbClr val="9BBB59"/>
                </a:solidFill>
              </a:rPr>
              <a:t>uma</a:t>
            </a:r>
            <a:r>
              <a:rPr lang="en-US" sz="4000" dirty="0" smtClean="0">
                <a:solidFill>
                  <a:srgbClr val="9BBB59"/>
                </a:solidFill>
              </a:rPr>
              <a:t> jam de </a:t>
            </a:r>
            <a:r>
              <a:rPr lang="en-US" sz="4000" dirty="0" err="1" smtClean="0">
                <a:solidFill>
                  <a:srgbClr val="9BBB59"/>
                </a:solidFill>
              </a:rPr>
              <a:t>mais</a:t>
            </a:r>
            <a:r>
              <a:rPr lang="en-US" sz="4000" dirty="0" smtClean="0">
                <a:solidFill>
                  <a:srgbClr val="9BBB59"/>
                </a:solidFill>
              </a:rPr>
              <a:t> tempo</a:t>
            </a:r>
            <a:r>
              <a:rPr lang="en-US" sz="4000" dirty="0" smtClean="0"/>
              <a:t>, </a:t>
            </a:r>
            <a:r>
              <a:rPr lang="en-US" sz="4000" dirty="0" err="1" smtClean="0"/>
              <a:t>não</a:t>
            </a:r>
            <a:r>
              <a:rPr lang="en-US" sz="4000" dirty="0" smtClean="0"/>
              <a:t> </a:t>
            </a:r>
            <a:r>
              <a:rPr lang="en-US" sz="4000" dirty="0" err="1" smtClean="0"/>
              <a:t>é</a:t>
            </a:r>
            <a:r>
              <a:rPr lang="en-US" sz="4000" dirty="0" smtClean="0"/>
              <a:t> </a:t>
            </a:r>
            <a:r>
              <a:rPr lang="en-US" sz="4000" dirty="0" err="1" smtClean="0"/>
              <a:t>só</a:t>
            </a:r>
            <a:r>
              <a:rPr lang="en-US" sz="4000" dirty="0" smtClean="0"/>
              <a:t> </a:t>
            </a:r>
            <a:r>
              <a:rPr lang="en-US" sz="4000" dirty="0" err="1" smtClean="0"/>
              <a:t>para</a:t>
            </a:r>
            <a:r>
              <a:rPr lang="en-US" sz="4000" dirty="0" smtClean="0"/>
              <a:t> </a:t>
            </a:r>
            <a:r>
              <a:rPr lang="en-US" sz="4000" dirty="0" err="1" smtClean="0"/>
              <a:t>iniciados</a:t>
            </a:r>
            <a:r>
              <a:rPr lang="en-US" sz="4000" dirty="0" smtClean="0"/>
              <a:t>!</a:t>
            </a:r>
            <a:endParaRPr lang="en-US" sz="4000" dirty="0"/>
          </a:p>
        </p:txBody>
      </p:sp>
      <p:pic>
        <p:nvPicPr>
          <p:cNvPr id="4" name="Picture 3" descr="http://www.vortexgamestudios.com.br/sites/spjam-tumblr/img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2337">
            <a:off x="241575" y="4717811"/>
            <a:ext cx="1954176" cy="2132320"/>
          </a:xfrm>
          <a:prstGeom prst="rect">
            <a:avLst/>
          </a:prstGeom>
          <a:noFill/>
        </p:spPr>
      </p:pic>
      <p:pic>
        <p:nvPicPr>
          <p:cNvPr id="5" name="Picture 4" descr="http://www.ludumdare.com/compo/wp-content/uploads/2012/03/molyj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1066">
            <a:off x="2884454" y="4500945"/>
            <a:ext cx="2947748" cy="2210811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0571">
            <a:off x="4754649" y="5309070"/>
            <a:ext cx="457720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46623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56894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3528" y="5517232"/>
            <a:ext cx="43967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Bruno </a:t>
            </a:r>
            <a:r>
              <a:rPr lang="pt-BR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Campagnolo</a:t>
            </a:r>
            <a:r>
              <a:rPr lang="pt-BR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de Paula</a:t>
            </a:r>
          </a:p>
          <a:p>
            <a:r>
              <a:rPr lang="pt-BR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http://ggjcwb.com</a:t>
            </a:r>
          </a:p>
          <a:p>
            <a:endParaRPr lang="pt-BR" sz="2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alpha val="9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3143249"/>
            <a:ext cx="7272808" cy="2502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bruno@globalgamejam.org</a:t>
            </a:r>
          </a:p>
          <a:p>
            <a:r>
              <a:rPr lang="pt-B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brunodepaula@gmail.com</a:t>
            </a:r>
            <a:endParaRPr lang="pt-BR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alpha val="9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r>
              <a:rPr lang="pt-B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http://www.brunocampagnolo.com/</a:t>
            </a:r>
          </a:p>
          <a:p>
            <a:r>
              <a:rPr lang="pt-B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@</a:t>
            </a:r>
            <a:r>
              <a:rPr lang="pt-BR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bcp</a:t>
            </a: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/ @</a:t>
            </a:r>
            <a:r>
              <a:rPr lang="pt-BR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alpha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ggjpucpr</a:t>
            </a: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alpha val="9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4073">
            <a:off x="991501" y="4470696"/>
            <a:ext cx="576064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Organizador da Global Game Jam Curitiba (2010 </a:t>
            </a:r>
            <a:r>
              <a:rPr lang="pt-BR" dirty="0"/>
              <a:t>–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3"/>
                </a:solidFill>
              </a:rPr>
              <a:t>13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3"/>
                </a:solidFill>
              </a:rPr>
              <a:t>250</a:t>
            </a:r>
            <a:r>
              <a:rPr lang="pt-BR" dirty="0" smtClean="0"/>
              <a:t> participantes;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50</a:t>
            </a:r>
            <a:r>
              <a:rPr lang="pt-BR" dirty="0" smtClean="0"/>
              <a:t> jogos;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Maior</a:t>
            </a:r>
            <a:r>
              <a:rPr lang="pt-BR" dirty="0" smtClean="0"/>
              <a:t> sede do mundo;</a:t>
            </a:r>
          </a:p>
          <a:p>
            <a:r>
              <a:rPr lang="pt-BR" dirty="0" smtClean="0"/>
              <a:t>Coordenador Regional Brasil.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74756" name="Picture 4" descr="http://globalgamejam.org/sites/default/files/styles/thumbnail/public/screenshots/2013/screen_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18967">
            <a:off x="4932040" y="2276872"/>
            <a:ext cx="952500" cy="581026"/>
          </a:xfrm>
          <a:prstGeom prst="rect">
            <a:avLst/>
          </a:prstGeom>
          <a:noFill/>
        </p:spPr>
      </p:pic>
      <p:pic>
        <p:nvPicPr>
          <p:cNvPr id="74758" name="Picture 6" descr="http://globalgamejam.org/sites/default/files/styles/thumbnail/public/screenshots/2013/MebAtta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3689">
            <a:off x="6012160" y="2204864"/>
            <a:ext cx="952500" cy="695325"/>
          </a:xfrm>
          <a:prstGeom prst="rect">
            <a:avLst/>
          </a:prstGeom>
          <a:noFill/>
        </p:spPr>
      </p:pic>
      <p:pic>
        <p:nvPicPr>
          <p:cNvPr id="74760" name="Picture 8" descr="http://globalgamejam.org/sites/default/files/styles/thumbnail/public/screenshots/2013/krupty_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30986">
            <a:off x="6804248" y="2276872"/>
            <a:ext cx="952500" cy="714375"/>
          </a:xfrm>
          <a:prstGeom prst="rect">
            <a:avLst/>
          </a:prstGeom>
          <a:noFill/>
        </p:spPr>
      </p:pic>
      <p:pic>
        <p:nvPicPr>
          <p:cNvPr id="74762" name="Picture 10" descr="http://globalgamejam.org/sites/default/files/styles/thumbnail/public/screenshots/2013/enzija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3689">
            <a:off x="7668344" y="2348880"/>
            <a:ext cx="714375" cy="952500"/>
          </a:xfrm>
          <a:prstGeom prst="rect">
            <a:avLst/>
          </a:prstGeom>
          <a:noFill/>
        </p:spPr>
      </p:pic>
      <p:pic>
        <p:nvPicPr>
          <p:cNvPr id="74764" name="Picture 12" descr="http://globalgamejam.org/sites/default/files/styles/thumbnail/public/screenshots/2013/4_runn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63689">
            <a:off x="5580112" y="2708920"/>
            <a:ext cx="952500" cy="952500"/>
          </a:xfrm>
          <a:prstGeom prst="rect">
            <a:avLst/>
          </a:prstGeom>
          <a:noFill/>
        </p:spPr>
      </p:pic>
      <p:pic>
        <p:nvPicPr>
          <p:cNvPr id="74766" name="Picture 14" descr="http://globalgamejam.org/sites/default/files/styles/thumbnail/public/screenshots/2013/screen02_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63689">
            <a:off x="6660232" y="3212976"/>
            <a:ext cx="952500" cy="714375"/>
          </a:xfrm>
          <a:prstGeom prst="rect">
            <a:avLst/>
          </a:prstGeom>
          <a:noFill/>
        </p:spPr>
      </p:pic>
      <p:pic>
        <p:nvPicPr>
          <p:cNvPr id="74768" name="Picture 16" descr="http://globalgamejam.org/sites/default/files/styles/thumbnail/public/screenshots/2013/logo-chupacabra_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291553">
            <a:off x="7236296" y="3212976"/>
            <a:ext cx="952500" cy="952500"/>
          </a:xfrm>
          <a:prstGeom prst="rect">
            <a:avLst/>
          </a:prstGeom>
          <a:noFill/>
        </p:spPr>
      </p:pic>
      <p:pic>
        <p:nvPicPr>
          <p:cNvPr id="74770" name="Picture 18" descr="http://globalgamejam.org/sites/default/files/styles/thumbnail/public/screenshots/2013/imagemai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17247">
            <a:off x="6228184" y="3140968"/>
            <a:ext cx="952500" cy="600076"/>
          </a:xfrm>
          <a:prstGeom prst="rect">
            <a:avLst/>
          </a:prstGeom>
          <a:noFill/>
        </p:spPr>
      </p:pic>
      <p:pic>
        <p:nvPicPr>
          <p:cNvPr id="74772" name="Picture 20" descr="http://globalgamejam.org/sites/default/files/styles/thumbnail/public/screenshots/2013/bloodonaut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376432">
            <a:off x="4788024" y="2708920"/>
            <a:ext cx="952500" cy="752476"/>
          </a:xfrm>
          <a:prstGeom prst="rect">
            <a:avLst/>
          </a:prstGeom>
          <a:noFill/>
        </p:spPr>
      </p:pic>
      <p:pic>
        <p:nvPicPr>
          <p:cNvPr id="74774" name="Picture 22" descr="http://globalgamejam.org/sites/default/files/styles/thumbnail/public/screenshots/2013/running%20with%20do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855360">
            <a:off x="8191500" y="2852936"/>
            <a:ext cx="952500" cy="847725"/>
          </a:xfrm>
          <a:prstGeom prst="rect">
            <a:avLst/>
          </a:prstGeom>
          <a:noFill/>
        </p:spPr>
      </p:pic>
      <p:pic>
        <p:nvPicPr>
          <p:cNvPr id="74776" name="Picture 24" descr="http://globalgamejam.org/sites/default/files/styles/thumbnail/public/screenshots/2013/Tela_Sit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730671">
            <a:off x="5076056" y="3212976"/>
            <a:ext cx="952500" cy="714375"/>
          </a:xfrm>
          <a:prstGeom prst="rect">
            <a:avLst/>
          </a:prstGeom>
          <a:noFill/>
        </p:spPr>
      </p:pic>
      <p:pic>
        <p:nvPicPr>
          <p:cNvPr id="74778" name="Picture 26" descr="http://globalgamejam.org/sites/default/files/styles/thumbnail/public/screenshots/2013/forTheHeart_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9768010">
            <a:off x="6732240" y="3717032"/>
            <a:ext cx="952500" cy="561975"/>
          </a:xfrm>
          <a:prstGeom prst="rect">
            <a:avLst/>
          </a:prstGeom>
          <a:noFill/>
        </p:spPr>
      </p:pic>
      <p:pic>
        <p:nvPicPr>
          <p:cNvPr id="74780" name="Picture 28" descr="http://globalgamejam.org/sites/default/files/styles/thumbnail/public/screenshots/2013/Baby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363689">
            <a:off x="7812360" y="3861048"/>
            <a:ext cx="952500" cy="571501"/>
          </a:xfrm>
          <a:prstGeom prst="rect">
            <a:avLst/>
          </a:prstGeom>
          <a:noFill/>
        </p:spPr>
      </p:pic>
      <p:pic>
        <p:nvPicPr>
          <p:cNvPr id="74782" name="Picture 30" descr="http://globalgamejam.org/sites/default/files/styles/thumbnail/public/screenshots/2013/menu_3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0989885">
            <a:off x="7956376" y="2060848"/>
            <a:ext cx="952500" cy="762000"/>
          </a:xfrm>
          <a:prstGeom prst="rect">
            <a:avLst/>
          </a:prstGeom>
          <a:noFill/>
        </p:spPr>
      </p:pic>
      <p:pic>
        <p:nvPicPr>
          <p:cNvPr id="74784" name="Picture 32" descr="http://globalgamejam.org/sites/default/files/styles/thumbnail/public/screenshots/2013/000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74650">
            <a:off x="4211960" y="2060848"/>
            <a:ext cx="952500" cy="714375"/>
          </a:xfrm>
          <a:prstGeom prst="rect">
            <a:avLst/>
          </a:prstGeom>
          <a:noFill/>
        </p:spPr>
      </p:pic>
      <p:pic>
        <p:nvPicPr>
          <p:cNvPr id="74786" name="Picture 34" descr="http://globalgamejam.org/sites/default/files/styles/thumbnail/public/screenshots/2013/Tela%20Noia%20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363689">
            <a:off x="7164288" y="4221088"/>
            <a:ext cx="952500" cy="504826"/>
          </a:xfrm>
          <a:prstGeom prst="rect">
            <a:avLst/>
          </a:prstGeom>
          <a:noFill/>
        </p:spPr>
      </p:pic>
      <p:pic>
        <p:nvPicPr>
          <p:cNvPr id="74788" name="Picture 36" descr="http://globalgamejam.org/sites/default/files/styles/thumbnail/public/screenshots/2013/IMG_20130130_191200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363689">
            <a:off x="7164288" y="2780928"/>
            <a:ext cx="952500" cy="714375"/>
          </a:xfrm>
          <a:prstGeom prst="rect">
            <a:avLst/>
          </a:prstGeom>
          <a:noFill/>
        </p:spPr>
      </p:pic>
      <p:pic>
        <p:nvPicPr>
          <p:cNvPr id="74790" name="Picture 38" descr="http://globalgamejam.org/sites/default/files/styles/thumbnail/public/screenshots/2013/press_2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2084359">
            <a:off x="6372200" y="3861048"/>
            <a:ext cx="952500" cy="257175"/>
          </a:xfrm>
          <a:prstGeom prst="rect">
            <a:avLst/>
          </a:prstGeom>
          <a:noFill/>
        </p:spPr>
      </p:pic>
      <p:pic>
        <p:nvPicPr>
          <p:cNvPr id="74792" name="Picture 40" descr="http://globalgamejam.org/sites/default/files/styles/thumbnail/public/screenshots/2013/menu-site-800x600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21135382">
            <a:off x="8288194" y="2049753"/>
            <a:ext cx="952500" cy="714375"/>
          </a:xfrm>
          <a:prstGeom prst="rect">
            <a:avLst/>
          </a:prstGeom>
          <a:noFill/>
        </p:spPr>
      </p:pic>
      <p:pic>
        <p:nvPicPr>
          <p:cNvPr id="74794" name="Picture 42" descr="http://globalgamejam.org/sites/default/files/styles/thumbnail/public/screenshots/2013/01_3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20404651">
            <a:off x="6372200" y="4509120"/>
            <a:ext cx="952500" cy="71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60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Jogos?!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83148">
            <a:off x="32976" y="2917994"/>
            <a:ext cx="863123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7963">
            <a:off x="-17966" y="3809607"/>
            <a:ext cx="39338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11872">
            <a:off x="5556759" y="210897"/>
            <a:ext cx="3803024" cy="252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54008">
            <a:off x="2645223" y="1892347"/>
            <a:ext cx="3862349" cy="286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36611">
            <a:off x="4789144" y="3983517"/>
            <a:ext cx="4770668" cy="272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27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lustração de Muulti-Muu, jogo desenvolvido para a proposta do trabalho científico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92302">
            <a:off x="136547" y="3159242"/>
            <a:ext cx="5508671" cy="295663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4006">
            <a:off x="4852241" y="1789802"/>
            <a:ext cx="3943882" cy="255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Jogos?!</a:t>
            </a:r>
            <a:endParaRPr lang="pt-BR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68995">
            <a:off x="5369032" y="435689"/>
            <a:ext cx="3227387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6617">
            <a:off x="4918380" y="3319845"/>
            <a:ext cx="4008618" cy="287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20538">
            <a:off x="182595" y="2520279"/>
            <a:ext cx="3548534" cy="292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 descr="http://www.ludumdare.com/compo/wp-content/compo2/145610/3421-shot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75723">
            <a:off x="2225021" y="3811091"/>
            <a:ext cx="2957913" cy="3084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 da atividade de hoje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492896"/>
            <a:ext cx="7392314" cy="3633267"/>
          </a:xfrm>
        </p:spPr>
        <p:txBody>
          <a:bodyPr/>
          <a:lstStyle/>
          <a:p>
            <a:r>
              <a:rPr lang="pt-BR" sz="3000" dirty="0" smtClean="0"/>
              <a:t>5 min - </a:t>
            </a:r>
            <a:r>
              <a:rPr sz="3000" dirty="0" smtClean="0"/>
              <a:t>O que </a:t>
            </a:r>
            <a:r>
              <a:rPr lang="pt-BR" sz="3000" dirty="0" smtClean="0"/>
              <a:t>é uma </a:t>
            </a:r>
            <a:r>
              <a:rPr sz="3000" dirty="0" smtClean="0">
                <a:solidFill>
                  <a:schemeClr val="accent3"/>
                </a:solidFill>
              </a:rPr>
              <a:t>game jams</a:t>
            </a:r>
            <a:r>
              <a:rPr sz="3000" dirty="0" smtClean="0"/>
              <a:t>;</a:t>
            </a:r>
            <a:endParaRPr lang="pt-BR" sz="3000" dirty="0" smtClean="0"/>
          </a:p>
          <a:p>
            <a:r>
              <a:rPr lang="en-US" sz="2800" dirty="0" smtClean="0"/>
              <a:t>25 min </a:t>
            </a:r>
            <a:r>
              <a:rPr lang="en-US" sz="2800" dirty="0"/>
              <a:t>- </a:t>
            </a:r>
            <a:r>
              <a:rPr lang="en-US" sz="2800" dirty="0" err="1"/>
              <a:t>A</a:t>
            </a:r>
            <a:r>
              <a:rPr lang="en-US" sz="2800" dirty="0" err="1" smtClean="0"/>
              <a:t>presentação</a:t>
            </a:r>
            <a:r>
              <a:rPr lang="en-US" sz="2800" dirty="0" smtClean="0"/>
              <a:t> </a:t>
            </a:r>
            <a:r>
              <a:rPr lang="en-US" sz="2800" dirty="0"/>
              <a:t>de conceitos de projeto de </a:t>
            </a:r>
            <a:r>
              <a:rPr lang="en-US" sz="2800" dirty="0" err="1" smtClean="0"/>
              <a:t>jogos</a:t>
            </a:r>
            <a:r>
              <a:rPr lang="en-US" sz="2800" dirty="0" smtClean="0"/>
              <a:t>;</a:t>
            </a:r>
            <a:endParaRPr lang="en-US" sz="2800" dirty="0"/>
          </a:p>
          <a:p>
            <a:r>
              <a:rPr lang="en-US" sz="2800" dirty="0">
                <a:solidFill>
                  <a:srgbClr val="9BBB59"/>
                </a:solidFill>
              </a:rPr>
              <a:t>2h</a:t>
            </a:r>
            <a:r>
              <a:rPr lang="en-US" sz="2800" dirty="0"/>
              <a:t> -  trabalho em grupo, "</a:t>
            </a:r>
            <a:r>
              <a:rPr lang="en-US" sz="2800" dirty="0" err="1" smtClean="0"/>
              <a:t>microjam</a:t>
            </a:r>
            <a:r>
              <a:rPr lang="en-US" sz="2800" dirty="0" smtClean="0"/>
              <a:t>”</a:t>
            </a:r>
            <a:endParaRPr lang="en-US" sz="2800" dirty="0"/>
          </a:p>
          <a:p>
            <a:r>
              <a:rPr lang="en-US" sz="2800" dirty="0" smtClean="0"/>
              <a:t>30 </a:t>
            </a:r>
            <a:r>
              <a:rPr lang="en-US" sz="2800" dirty="0"/>
              <a:t>min - estímulo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smtClean="0"/>
              <a:t>play test </a:t>
            </a:r>
            <a:r>
              <a:rPr lang="en-US" sz="2800" dirty="0"/>
              <a:t>entre </a:t>
            </a:r>
            <a:r>
              <a:rPr lang="en-US" sz="2800" dirty="0" err="1" smtClean="0"/>
              <a:t>equipes</a:t>
            </a:r>
            <a:r>
              <a:rPr lang="en-US" sz="2800" dirty="0" smtClean="0"/>
              <a:t>;</a:t>
            </a:r>
            <a:endParaRPr lang="en-US" sz="2800" dirty="0"/>
          </a:p>
          <a:p>
            <a:r>
              <a:rPr lang="en-US" sz="2800" dirty="0" smtClean="0"/>
              <a:t>30 </a:t>
            </a:r>
            <a:r>
              <a:rPr lang="en-US" sz="2800" dirty="0"/>
              <a:t>min - apresentação </a:t>
            </a:r>
            <a:r>
              <a:rPr lang="en-US" sz="2800" dirty="0" err="1"/>
              <a:t>aos</a:t>
            </a:r>
            <a:r>
              <a:rPr lang="en-US" sz="2800" dirty="0"/>
              <a:t> </a:t>
            </a:r>
            <a:r>
              <a:rPr lang="en-US" sz="2800" dirty="0" smtClean="0"/>
              <a:t>pares.</a:t>
            </a:r>
            <a:endParaRPr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2742</TotalTime>
  <Words>1243</Words>
  <Application>Microsoft Office PowerPoint</Application>
  <PresentationFormat>Apresentação na tela (4:3)</PresentationFormat>
  <Paragraphs>216</Paragraphs>
  <Slides>59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1" baseType="lpstr">
      <vt:lpstr>Tema do Office</vt:lpstr>
      <vt:lpstr>Imagem de bitmap</vt:lpstr>
      <vt:lpstr>Slide 1</vt:lpstr>
      <vt:lpstr>Material associado à esta apresentação</vt:lpstr>
      <vt:lpstr>Apresentação feita em 2/7/2013 na FAU / USP DIA 1 (antes da micro jam)</vt:lpstr>
      <vt:lpstr>Quem sou eu?</vt:lpstr>
      <vt:lpstr>Quem sou eu?</vt:lpstr>
      <vt:lpstr>Organizador da Global Game Jam Curitiba (2010 – 13)</vt:lpstr>
      <vt:lpstr>Jogos?!</vt:lpstr>
      <vt:lpstr>Jogos?!</vt:lpstr>
      <vt:lpstr>Sumário da atividade de hoje</vt:lpstr>
      <vt:lpstr>Game jams?</vt:lpstr>
      <vt:lpstr>Restrições inspiram a criatividade!</vt:lpstr>
      <vt:lpstr>O que faz de um jogo um jogo?</vt:lpstr>
      <vt:lpstr>Estrutura Básica: MDA Mecânica, Dinâmica, estética</vt:lpstr>
      <vt:lpstr>Slide 14</vt:lpstr>
      <vt:lpstr>Jogo é mais do que apenas o núcleo! </vt:lpstr>
      <vt:lpstr>Modelo de Produção de um jogo</vt:lpstr>
      <vt:lpstr>Projeto de Game Design de um jogo</vt:lpstr>
      <vt:lpstr>Projeto de Game Design de um jogo durante uma Jam</vt:lpstr>
      <vt:lpstr>Elementos formais de um jogo</vt:lpstr>
      <vt:lpstr>Slide 20</vt:lpstr>
      <vt:lpstr>Por que jogamos? 8 tipos de diversão</vt:lpstr>
      <vt:lpstr>Por que jogamos? Taxonomia de leBlanc</vt:lpstr>
      <vt:lpstr>Por que jogamos?</vt:lpstr>
      <vt:lpstr>De onde vem a ideia para um jogo?</vt:lpstr>
      <vt:lpstr>Criando a ideia de um jogo</vt:lpstr>
      <vt:lpstr>Técnicas para criar idéias</vt:lpstr>
      <vt:lpstr>“Mas a minha ideia é genial!!”</vt:lpstr>
      <vt:lpstr>Mapa mental</vt:lpstr>
      <vt:lpstr>Método 635</vt:lpstr>
      <vt:lpstr>Criação de jogos em uma minijam</vt:lpstr>
      <vt:lpstr>Trabalho em grupo 2 horas</vt:lpstr>
      <vt:lpstr>E o Tema é….  NUVENS</vt:lpstr>
      <vt:lpstr>Divisão em equipes e escolha das ferramentas</vt:lpstr>
      <vt:lpstr>Brainstorming</vt:lpstr>
      <vt:lpstr>Definição do Conceito – modelo simplificado – ½ pág</vt:lpstr>
      <vt:lpstr>Definição do Conceito – modelo simplificado – reflexões</vt:lpstr>
      <vt:lpstr>Faça constantemente o teste do elevador!</vt:lpstr>
      <vt:lpstr>Sugestão forte: Partir de mecânica simples já existente e fazer pequenas modificações</vt:lpstr>
      <vt:lpstr>Snakes &amp; Ladders</vt:lpstr>
      <vt:lpstr>Pong</vt:lpstr>
      <vt:lpstr>Jogo de travessia Frogger</vt:lpstr>
      <vt:lpstr>Jogo de tiro Asteroids</vt:lpstr>
      <vt:lpstr>Jogo de perseguição / fuga Death Race</vt:lpstr>
      <vt:lpstr>Pega moedas Kaboom</vt:lpstr>
      <vt:lpstr>Quiz</vt:lpstr>
      <vt:lpstr>História interativa</vt:lpstr>
      <vt:lpstr>Bom trabalho!</vt:lpstr>
      <vt:lpstr>Balanceamento</vt:lpstr>
      <vt:lpstr>Apresentação</vt:lpstr>
      <vt:lpstr>Resultados (atualizado após o evento)</vt:lpstr>
      <vt:lpstr>Registro (atualizado após o evento)</vt:lpstr>
      <vt:lpstr>Slide 52</vt:lpstr>
      <vt:lpstr>Slide 53</vt:lpstr>
      <vt:lpstr>Slide 54</vt:lpstr>
      <vt:lpstr>Slide 55</vt:lpstr>
      <vt:lpstr>Slide 56</vt:lpstr>
      <vt:lpstr>Slide 57</vt:lpstr>
      <vt:lpstr>Obrigado!</vt:lpstr>
      <vt:lpstr>Slide 59</vt:lpstr>
    </vt:vector>
  </TitlesOfParts>
  <Company>TECPAR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IGDA Curitiba</dc:title>
  <dc:creator>Bruno Campagnolo de Paula</dc:creator>
  <cp:lastModifiedBy>User</cp:lastModifiedBy>
  <cp:revision>227</cp:revision>
  <dcterms:created xsi:type="dcterms:W3CDTF">2011-10-04T12:42:53Z</dcterms:created>
  <dcterms:modified xsi:type="dcterms:W3CDTF">2013-07-06T23:41:09Z</dcterms:modified>
</cp:coreProperties>
</file>